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8" r:id="rId11"/>
    <p:sldId id="269" r:id="rId12"/>
    <p:sldId id="270" r:id="rId13"/>
    <p:sldId id="271" r:id="rId14"/>
    <p:sldId id="272" r:id="rId15"/>
    <p:sldId id="273" r:id="rId16"/>
    <p:sldId id="266" r:id="rId17"/>
    <p:sldId id="267" r:id="rId18"/>
  </p:sldIdLst>
  <p:sldSz cx="9144000" cy="5143500" type="screen16x9"/>
  <p:notesSz cx="6858000" cy="9144000"/>
  <p:embeddedFontLst>
    <p:embeddedFont>
      <p:font typeface="IBM Plex Sans" panose="020B0503050203000203" pitchFamily="34" charset="0"/>
      <p:regular r:id="rId20"/>
      <p:bold r:id="rId21"/>
      <p:italic r:id="rId22"/>
      <p:boldItalic r:id="rId23"/>
    </p:embeddedFont>
    <p:embeddedFont>
      <p:font typeface="IBM Plex Sans Medium" panose="020B0603050203000203"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c6a1759d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c6a1759d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c6a1759d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c6a1759d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ec6a1759d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ec6a1759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c6a1759d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c6a1759d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ec6a1759d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ec6a1759d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ec6a1759d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ec6a1759d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c6a1759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ec6a1759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c6a1759d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c6a1759d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ec6a1759d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ec6a1759d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7.gi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727"/>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08675" y="857600"/>
            <a:ext cx="6854400" cy="782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dirty="0">
                <a:solidFill>
                  <a:schemeClr val="lt1"/>
                </a:solidFill>
                <a:latin typeface="IBM Plex Sans Medium"/>
                <a:ea typeface="IBM Plex Sans Medium"/>
                <a:cs typeface="IBM Plex Sans Medium"/>
                <a:sym typeface="IBM Plex Sans Medium"/>
              </a:rPr>
              <a:t>Data Analytics Internship Program 2024</a:t>
            </a:r>
            <a:br>
              <a:rPr lang="en" sz="1800" dirty="0">
                <a:solidFill>
                  <a:schemeClr val="lt1"/>
                </a:solidFill>
                <a:latin typeface="IBM Plex Sans Medium"/>
                <a:ea typeface="IBM Plex Sans Medium"/>
                <a:cs typeface="IBM Plex Sans Medium"/>
                <a:sym typeface="IBM Plex Sans Medium"/>
              </a:rPr>
            </a:br>
            <a:r>
              <a:rPr lang="en" sz="1800" dirty="0">
                <a:solidFill>
                  <a:schemeClr val="lt1"/>
                </a:solidFill>
                <a:latin typeface="IBM Plex Sans Medium"/>
                <a:ea typeface="IBM Plex Sans Medium"/>
                <a:cs typeface="IBM Plex Sans Medium"/>
                <a:sym typeface="IBM Plex Sans Medium"/>
              </a:rPr>
              <a:t>Final Project Presentation</a:t>
            </a:r>
            <a:endParaRPr sz="1800" dirty="0">
              <a:solidFill>
                <a:schemeClr val="lt1"/>
              </a:solidFill>
              <a:latin typeface="IBM Plex Sans Medium"/>
              <a:ea typeface="IBM Plex Sans Medium"/>
              <a:cs typeface="IBM Plex Sans Medium"/>
              <a:sym typeface="IBM Plex Sans Medium"/>
            </a:endParaRPr>
          </a:p>
        </p:txBody>
      </p:sp>
      <p:sp>
        <p:nvSpPr>
          <p:cNvPr id="55" name="Google Shape;55;p13"/>
          <p:cNvSpPr txBox="1"/>
          <p:nvPr/>
        </p:nvSpPr>
        <p:spPr>
          <a:xfrm>
            <a:off x="4334400" y="50150"/>
            <a:ext cx="48096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lt1"/>
                </a:solidFill>
                <a:latin typeface="IBM Plex Sans"/>
                <a:ea typeface="IBM Plex Sans"/>
                <a:cs typeface="IBM Plex Sans"/>
                <a:sym typeface="IBM Plex Sans"/>
              </a:rPr>
              <a:t>IBM</a:t>
            </a:r>
            <a:r>
              <a:rPr lang="en" sz="1600" dirty="0">
                <a:solidFill>
                  <a:schemeClr val="lt1"/>
                </a:solidFill>
                <a:latin typeface="IBM Plex Sans Medium"/>
                <a:ea typeface="IBM Plex Sans Medium"/>
                <a:cs typeface="IBM Plex Sans Medium"/>
                <a:sym typeface="IBM Plex Sans Medium"/>
              </a:rPr>
              <a:t> </a:t>
            </a:r>
            <a:r>
              <a:rPr lang="en" sz="1600" dirty="0">
                <a:solidFill>
                  <a:schemeClr val="lt1"/>
                </a:solidFill>
                <a:latin typeface="IBM Plex Sans"/>
                <a:ea typeface="IBM Plex Sans"/>
                <a:cs typeface="IBM Plex Sans"/>
                <a:sym typeface="IBM Plex Sans"/>
              </a:rPr>
              <a:t>SkillsBuild</a:t>
            </a:r>
            <a:r>
              <a:rPr lang="en" sz="1600" b="1" dirty="0">
                <a:solidFill>
                  <a:schemeClr val="lt1"/>
                </a:solidFill>
                <a:latin typeface="IBM Plex Sans"/>
                <a:ea typeface="IBM Plex Sans"/>
                <a:cs typeface="IBM Plex Sans"/>
                <a:sym typeface="IBM Plex Sans"/>
              </a:rPr>
              <a:t> </a:t>
            </a:r>
            <a:r>
              <a:rPr lang="en" sz="1600" dirty="0">
                <a:solidFill>
                  <a:schemeClr val="lt1"/>
                </a:solidFill>
                <a:latin typeface="IBM Plex Sans"/>
                <a:ea typeface="IBM Plex Sans"/>
                <a:cs typeface="IBM Plex Sans"/>
                <a:sym typeface="IBM Plex Sans"/>
              </a:rPr>
              <a:t>for Adult Learners - Data Analytics</a:t>
            </a:r>
            <a:endParaRPr sz="1600" dirty="0">
              <a:solidFill>
                <a:schemeClr val="lt1"/>
              </a:solidFill>
              <a:latin typeface="IBM Plex Sans"/>
              <a:ea typeface="IBM Plex Sans"/>
              <a:cs typeface="IBM Plex Sans"/>
              <a:sym typeface="IBM Plex Sans"/>
            </a:endParaRPr>
          </a:p>
        </p:txBody>
      </p:sp>
      <p:sp>
        <p:nvSpPr>
          <p:cNvPr id="56" name="Google Shape;56;p13"/>
          <p:cNvSpPr/>
          <p:nvPr/>
        </p:nvSpPr>
        <p:spPr>
          <a:xfrm>
            <a:off x="0" y="1960845"/>
            <a:ext cx="9144000" cy="20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numCol="1" anchor="ctr" anchorCtr="0">
            <a:noAutofit/>
          </a:bodyPr>
          <a:lstStyle/>
          <a:p>
            <a:pPr marL="0" lvl="0" indent="0" rtl="0">
              <a:spcBef>
                <a:spcPts val="0"/>
              </a:spcBef>
              <a:spcAft>
                <a:spcPts val="0"/>
              </a:spcAft>
              <a:buNone/>
            </a:pPr>
            <a:r>
              <a:rPr lang="en-US" sz="1600" dirty="0">
                <a:latin typeface="IBM Plex Sans Medium" panose="020B0603050203000203" pitchFamily="34" charset="0"/>
                <a:ea typeface="IBM Plex Sans Medium"/>
                <a:cs typeface="IBM Plex Sans Medium"/>
                <a:sym typeface="IBM Plex Sans Medium"/>
              </a:rPr>
              <a:t>                                                 Project Name  :</a:t>
            </a:r>
            <a:r>
              <a:rPr lang="en-IN" sz="1600" dirty="0">
                <a:effectLst/>
                <a:latin typeface="IBM Plex Sans Medium" panose="020B0603050203000203" pitchFamily="34" charset="0"/>
                <a:ea typeface="Calibri" panose="020F0502020204030204" pitchFamily="34" charset="0"/>
                <a:cs typeface="Times New Roman" panose="02020603050405020304" pitchFamily="18" charset="0"/>
              </a:rPr>
              <a:t>Early Warning Systems</a:t>
            </a:r>
            <a:endParaRPr lang="en-US" sz="1600" dirty="0">
              <a:latin typeface="IBM Plex Sans Medium" panose="020B0603050203000203" pitchFamily="34" charset="0"/>
              <a:ea typeface="IBM Plex Sans Medium"/>
              <a:cs typeface="IBM Plex Sans Medium"/>
              <a:sym typeface="IBM Plex Sans Medium"/>
            </a:endParaRPr>
          </a:p>
          <a:p>
            <a:pPr marL="0" lvl="0" indent="0" rtl="0">
              <a:spcBef>
                <a:spcPts val="0"/>
              </a:spcBef>
              <a:spcAft>
                <a:spcPts val="0"/>
              </a:spcAft>
              <a:buNone/>
            </a:pPr>
            <a:r>
              <a:rPr lang="en-US" sz="1600" dirty="0">
                <a:latin typeface="IBM Plex Sans Medium" panose="020B0603050203000203" pitchFamily="34" charset="0"/>
                <a:ea typeface="IBM Plex Sans Medium"/>
                <a:cs typeface="IBM Plex Sans Medium"/>
                <a:sym typeface="IBM Plex Sans Medium"/>
              </a:rPr>
              <a:t>                                                 Unique ID         : IBM0100</a:t>
            </a:r>
          </a:p>
          <a:p>
            <a:pPr marL="0" lvl="0" indent="0" rtl="0">
              <a:spcBef>
                <a:spcPts val="0"/>
              </a:spcBef>
              <a:spcAft>
                <a:spcPts val="0"/>
              </a:spcAft>
              <a:buNone/>
            </a:pPr>
            <a:r>
              <a:rPr lang="en-US" sz="1600" dirty="0">
                <a:latin typeface="IBM Plex Sans Medium" panose="020B0603050203000203" pitchFamily="34" charset="0"/>
                <a:ea typeface="IBM Plex Sans Medium"/>
                <a:cs typeface="IBM Plex Sans Medium"/>
                <a:sym typeface="IBM Plex Sans Medium"/>
              </a:rPr>
              <a:t>                                                 Team Name     : </a:t>
            </a:r>
            <a:r>
              <a:rPr lang="en-US" sz="1600" dirty="0" err="1">
                <a:latin typeface="IBM Plex Sans Medium" panose="020B0603050203000203" pitchFamily="34" charset="0"/>
                <a:ea typeface="IBM Plex Sans Medium"/>
                <a:cs typeface="IBM Plex Sans Medium"/>
                <a:sym typeface="IBM Plex Sans Medium"/>
              </a:rPr>
              <a:t>AnalytIQ</a:t>
            </a:r>
            <a:endParaRPr lang="en-US" sz="1600" dirty="0">
              <a:latin typeface="IBM Plex Sans Medium" panose="020B0603050203000203" pitchFamily="34" charset="0"/>
              <a:ea typeface="IBM Plex Sans Medium"/>
              <a:cs typeface="IBM Plex Sans Medium"/>
              <a:sym typeface="IBM Plex Sans Medium"/>
            </a:endParaRPr>
          </a:p>
          <a:p>
            <a:pPr marL="0" lvl="0" indent="0" rtl="0">
              <a:spcBef>
                <a:spcPts val="0"/>
              </a:spcBef>
              <a:spcAft>
                <a:spcPts val="0"/>
              </a:spcAft>
              <a:buNone/>
            </a:pPr>
            <a:r>
              <a:rPr lang="en-US" sz="1600" dirty="0">
                <a:latin typeface="IBM Plex Sans Medium" panose="020B0603050203000203" pitchFamily="34" charset="0"/>
                <a:ea typeface="IBM Plex Sans Medium"/>
                <a:cs typeface="IBM Plex Sans Medium"/>
                <a:sym typeface="IBM Plex Sans Medium"/>
              </a:rPr>
              <a:t>                                                 College Name  : Ajay Kumar Garg Engineering College, Ghaziabad</a:t>
            </a:r>
          </a:p>
          <a:p>
            <a:pPr marL="0" lvl="0" indent="0" rtl="0">
              <a:spcBef>
                <a:spcPts val="0"/>
              </a:spcBef>
              <a:spcAft>
                <a:spcPts val="0"/>
              </a:spcAft>
              <a:buNone/>
            </a:pPr>
            <a:endParaRPr lang="en-US" sz="1600" dirty="0">
              <a:latin typeface="IBM Plex Sans Medium" panose="020B0603050203000203" pitchFamily="34" charset="0"/>
              <a:ea typeface="IBM Plex Sans Medium"/>
              <a:cs typeface="IBM Plex Sans Medium"/>
              <a:sym typeface="IBM Plex Sans Medium"/>
            </a:endParaRPr>
          </a:p>
        </p:txBody>
      </p:sp>
      <p:sp>
        <p:nvSpPr>
          <p:cNvPr id="57" name="Google Shape;57;p13"/>
          <p:cNvSpPr/>
          <p:nvPr/>
        </p:nvSpPr>
        <p:spPr>
          <a:xfrm>
            <a:off x="313000" y="1316675"/>
            <a:ext cx="6969300" cy="3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p:nvPr/>
        </p:nvSpPr>
        <p:spPr>
          <a:xfrm>
            <a:off x="0" y="4018825"/>
            <a:ext cx="9144000" cy="95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9" name="Google Shape;59;p13"/>
          <p:cNvPicPr preferRelativeResize="0"/>
          <p:nvPr/>
        </p:nvPicPr>
        <p:blipFill>
          <a:blip r:embed="rId3">
            <a:alphaModFix/>
          </a:blip>
          <a:stretch>
            <a:fillRect/>
          </a:stretch>
        </p:blipFill>
        <p:spPr>
          <a:xfrm>
            <a:off x="7282300" y="4288751"/>
            <a:ext cx="1711124" cy="58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55749-A873-2964-9C95-1A7DD0B38050}"/>
              </a:ext>
            </a:extLst>
          </p:cNvPr>
          <p:cNvPicPr>
            <a:picLocks noChangeAspect="1"/>
          </p:cNvPicPr>
          <p:nvPr/>
        </p:nvPicPr>
        <p:blipFill>
          <a:blip r:embed="rId2"/>
          <a:stretch>
            <a:fillRect/>
          </a:stretch>
        </p:blipFill>
        <p:spPr>
          <a:xfrm>
            <a:off x="0" y="1371815"/>
            <a:ext cx="9144000" cy="3596663"/>
          </a:xfrm>
          <a:prstGeom prst="rect">
            <a:avLst/>
          </a:prstGeom>
        </p:spPr>
      </p:pic>
      <p:pic>
        <p:nvPicPr>
          <p:cNvPr id="7" name="Picture 6">
            <a:extLst>
              <a:ext uri="{FF2B5EF4-FFF2-40B4-BE49-F238E27FC236}">
                <a16:creationId xmlns:a16="http://schemas.microsoft.com/office/drawing/2014/main" id="{C9716AC2-FB5F-6FC7-10A4-47D474DC015A}"/>
              </a:ext>
            </a:extLst>
          </p:cNvPr>
          <p:cNvPicPr>
            <a:picLocks noChangeAspect="1"/>
          </p:cNvPicPr>
          <p:nvPr/>
        </p:nvPicPr>
        <p:blipFill>
          <a:blip r:embed="rId3"/>
          <a:stretch>
            <a:fillRect/>
          </a:stretch>
        </p:blipFill>
        <p:spPr>
          <a:xfrm>
            <a:off x="6228230" y="175022"/>
            <a:ext cx="2640108" cy="1235795"/>
          </a:xfrm>
          <a:prstGeom prst="rect">
            <a:avLst/>
          </a:prstGeom>
        </p:spPr>
      </p:pic>
      <p:sp>
        <p:nvSpPr>
          <p:cNvPr id="8" name="TextBox 7">
            <a:extLst>
              <a:ext uri="{FF2B5EF4-FFF2-40B4-BE49-F238E27FC236}">
                <a16:creationId xmlns:a16="http://schemas.microsoft.com/office/drawing/2014/main" id="{058438A1-C935-747F-685C-EC42A488BB61}"/>
              </a:ext>
            </a:extLst>
          </p:cNvPr>
          <p:cNvSpPr txBox="1"/>
          <p:nvPr/>
        </p:nvSpPr>
        <p:spPr>
          <a:xfrm>
            <a:off x="779930" y="322729"/>
            <a:ext cx="2536272" cy="523220"/>
          </a:xfrm>
          <a:prstGeom prst="rect">
            <a:avLst/>
          </a:prstGeom>
          <a:noFill/>
        </p:spPr>
        <p:txBody>
          <a:bodyPr wrap="none" rtlCol="0">
            <a:spAutoFit/>
          </a:bodyPr>
          <a:lstStyle/>
          <a:p>
            <a:pPr algn="l"/>
            <a:r>
              <a:rPr lang="en-IN" b="0" i="0" u="none" strike="noStrike" baseline="0" dirty="0">
                <a:latin typeface="IBM Plex Sans" panose="020B0503050203000203" pitchFamily="34" charset="0"/>
              </a:rPr>
              <a:t>Fig:</a:t>
            </a:r>
            <a:r>
              <a:rPr lang="en-IN" dirty="0">
                <a:latin typeface="IBM Plex Sans" panose="020B0503050203000203" pitchFamily="34" charset="0"/>
              </a:rPr>
              <a:t> </a:t>
            </a:r>
            <a:r>
              <a:rPr lang="en-IN" b="1" i="0" u="none" strike="noStrike" baseline="0" dirty="0">
                <a:latin typeface="IBM Plex Sans" panose="020B0503050203000203" pitchFamily="34" charset="0"/>
              </a:rPr>
              <a:t>Heatmap </a:t>
            </a:r>
            <a:r>
              <a:rPr lang="en-IN" b="0" i="0" u="none" strike="noStrike" baseline="0" dirty="0">
                <a:latin typeface="IBM Plex Sans" panose="020B0503050203000203" pitchFamily="34" charset="0"/>
              </a:rPr>
              <a:t>Correlation</a:t>
            </a:r>
          </a:p>
          <a:p>
            <a:pPr algn="l"/>
            <a:r>
              <a:rPr lang="en-US" b="0" i="0" u="none" strike="noStrike" baseline="0" dirty="0">
                <a:latin typeface="IBM Plex Sans" panose="020B0503050203000203" pitchFamily="34" charset="0"/>
              </a:rPr>
              <a:t>of each feature in the dataset</a:t>
            </a:r>
            <a:endParaRPr lang="en-IN" dirty="0">
              <a:latin typeface="IBM Plex Sans" panose="020B0503050203000203" pitchFamily="34" charset="0"/>
            </a:endParaRPr>
          </a:p>
        </p:txBody>
      </p:sp>
    </p:spTree>
    <p:extLst>
      <p:ext uri="{BB962C8B-B14F-4D97-AF65-F5344CB8AC3E}">
        <p14:creationId xmlns:p14="http://schemas.microsoft.com/office/powerpoint/2010/main" val="193462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7E4057-6009-121C-11CA-87A21D815644}"/>
              </a:ext>
            </a:extLst>
          </p:cNvPr>
          <p:cNvPicPr>
            <a:picLocks noChangeAspect="1"/>
          </p:cNvPicPr>
          <p:nvPr/>
        </p:nvPicPr>
        <p:blipFill>
          <a:blip r:embed="rId2"/>
          <a:stretch>
            <a:fillRect/>
          </a:stretch>
        </p:blipFill>
        <p:spPr>
          <a:xfrm>
            <a:off x="3317156" y="1196788"/>
            <a:ext cx="5739834" cy="3408829"/>
          </a:xfrm>
          <a:prstGeom prst="rect">
            <a:avLst/>
          </a:prstGeom>
        </p:spPr>
      </p:pic>
      <p:pic>
        <p:nvPicPr>
          <p:cNvPr id="7" name="Picture 6">
            <a:extLst>
              <a:ext uri="{FF2B5EF4-FFF2-40B4-BE49-F238E27FC236}">
                <a16:creationId xmlns:a16="http://schemas.microsoft.com/office/drawing/2014/main" id="{B41E8488-7175-DD13-4A19-BFDE1A7B0ECB}"/>
              </a:ext>
            </a:extLst>
          </p:cNvPr>
          <p:cNvPicPr>
            <a:picLocks noChangeAspect="1"/>
          </p:cNvPicPr>
          <p:nvPr/>
        </p:nvPicPr>
        <p:blipFill>
          <a:blip r:embed="rId3"/>
          <a:stretch>
            <a:fillRect/>
          </a:stretch>
        </p:blipFill>
        <p:spPr>
          <a:xfrm>
            <a:off x="116762" y="1749570"/>
            <a:ext cx="3200394" cy="2405571"/>
          </a:xfrm>
          <a:prstGeom prst="rect">
            <a:avLst/>
          </a:prstGeom>
        </p:spPr>
      </p:pic>
      <p:sp>
        <p:nvSpPr>
          <p:cNvPr id="8" name="TextBox 7">
            <a:extLst>
              <a:ext uri="{FF2B5EF4-FFF2-40B4-BE49-F238E27FC236}">
                <a16:creationId xmlns:a16="http://schemas.microsoft.com/office/drawing/2014/main" id="{64225EE6-B0A8-765F-D0CD-B7E636516C22}"/>
              </a:ext>
            </a:extLst>
          </p:cNvPr>
          <p:cNvSpPr txBox="1"/>
          <p:nvPr/>
        </p:nvSpPr>
        <p:spPr>
          <a:xfrm>
            <a:off x="1243853" y="519219"/>
            <a:ext cx="6548718" cy="369332"/>
          </a:xfrm>
          <a:prstGeom prst="rect">
            <a:avLst/>
          </a:prstGeom>
          <a:noFill/>
        </p:spPr>
        <p:txBody>
          <a:bodyPr wrap="square" rtlCol="0">
            <a:spAutoFit/>
          </a:bodyPr>
          <a:lstStyle/>
          <a:p>
            <a:pPr algn="ctr"/>
            <a:r>
              <a:rPr lang="en-IN" sz="1800" b="0" i="0" u="sng" strike="noStrike" baseline="0" dirty="0">
                <a:latin typeface="IBM Plex Sans" panose="020B0503050203000203" pitchFamily="34" charset="0"/>
              </a:rPr>
              <a:t>LEARNING ALGORITHMS – LOGISTIC REGRESSION</a:t>
            </a:r>
            <a:endParaRPr lang="en-IN" u="sng" dirty="0">
              <a:latin typeface="IBM Plex Sans" panose="020B0503050203000203" pitchFamily="34" charset="0"/>
            </a:endParaRPr>
          </a:p>
        </p:txBody>
      </p:sp>
      <p:sp>
        <p:nvSpPr>
          <p:cNvPr id="9" name="TextBox 8">
            <a:extLst>
              <a:ext uri="{FF2B5EF4-FFF2-40B4-BE49-F238E27FC236}">
                <a16:creationId xmlns:a16="http://schemas.microsoft.com/office/drawing/2014/main" id="{83E65577-ECE8-0F13-167D-26FC770177D3}"/>
              </a:ext>
            </a:extLst>
          </p:cNvPr>
          <p:cNvSpPr txBox="1"/>
          <p:nvPr/>
        </p:nvSpPr>
        <p:spPr>
          <a:xfrm>
            <a:off x="247357" y="4101061"/>
            <a:ext cx="2939204" cy="523220"/>
          </a:xfrm>
          <a:prstGeom prst="rect">
            <a:avLst/>
          </a:prstGeom>
          <a:noFill/>
        </p:spPr>
        <p:txBody>
          <a:bodyPr wrap="square" rtlCol="0">
            <a:spAutoFit/>
          </a:bodyPr>
          <a:lstStyle/>
          <a:p>
            <a:pPr algn="l"/>
            <a:r>
              <a:rPr lang="en-IN" b="0" i="0" u="none" strike="noStrike" baseline="0" dirty="0">
                <a:solidFill>
                  <a:srgbClr val="000000"/>
                </a:solidFill>
                <a:latin typeface="IBM Plex Sans" panose="020B0503050203000203" pitchFamily="34" charset="0"/>
              </a:rPr>
              <a:t>Confusion matrix of Logistic </a:t>
            </a:r>
            <a:r>
              <a:rPr lang="en-IN" b="0" i="0" u="none" strike="noStrike" baseline="0" dirty="0">
                <a:solidFill>
                  <a:srgbClr val="7F7F7F"/>
                </a:solidFill>
                <a:latin typeface="IBM Plex Sans" panose="020B0503050203000203" pitchFamily="34" charset="0"/>
              </a:rPr>
              <a:t>14</a:t>
            </a:r>
          </a:p>
          <a:p>
            <a:pPr algn="l"/>
            <a:r>
              <a:rPr lang="en-IN" b="0" i="0" u="none" strike="noStrike" baseline="0" dirty="0">
                <a:solidFill>
                  <a:srgbClr val="000000"/>
                </a:solidFill>
                <a:latin typeface="IBM Plex Sans" panose="020B0503050203000203" pitchFamily="34" charset="0"/>
              </a:rPr>
              <a:t>Regression</a:t>
            </a:r>
            <a:endParaRPr lang="en-IN" dirty="0">
              <a:latin typeface="IBM Plex Sans" panose="020B0503050203000203" pitchFamily="34" charset="0"/>
            </a:endParaRPr>
          </a:p>
        </p:txBody>
      </p:sp>
      <p:sp>
        <p:nvSpPr>
          <p:cNvPr id="10" name="TextBox 9">
            <a:extLst>
              <a:ext uri="{FF2B5EF4-FFF2-40B4-BE49-F238E27FC236}">
                <a16:creationId xmlns:a16="http://schemas.microsoft.com/office/drawing/2014/main" id="{65C89893-7709-824E-AA4E-618A117BA384}"/>
              </a:ext>
            </a:extLst>
          </p:cNvPr>
          <p:cNvSpPr txBox="1"/>
          <p:nvPr/>
        </p:nvSpPr>
        <p:spPr>
          <a:xfrm>
            <a:off x="3899256" y="4604111"/>
            <a:ext cx="4827886" cy="307777"/>
          </a:xfrm>
          <a:prstGeom prst="rect">
            <a:avLst/>
          </a:prstGeom>
          <a:noFill/>
        </p:spPr>
        <p:txBody>
          <a:bodyPr wrap="square" rtlCol="0">
            <a:spAutoFit/>
          </a:bodyPr>
          <a:lstStyle/>
          <a:p>
            <a:pPr algn="l"/>
            <a:r>
              <a:rPr lang="en-US" b="0" i="0" u="none" strike="noStrike" baseline="0" dirty="0">
                <a:latin typeface="IBM Plex Sans" panose="020B0503050203000203" pitchFamily="34" charset="0"/>
              </a:rPr>
              <a:t>Roc-AUC score chart comparison of Logistic </a:t>
            </a:r>
            <a:r>
              <a:rPr lang="en-IN" b="0" i="0" u="none" strike="noStrike" baseline="0" dirty="0">
                <a:latin typeface="IBM Plex Sans" panose="020B0503050203000203" pitchFamily="34" charset="0"/>
              </a:rPr>
              <a:t>Regression</a:t>
            </a:r>
            <a:endParaRPr lang="en-IN" dirty="0">
              <a:latin typeface="IBM Plex Sans" panose="020B0503050203000203" pitchFamily="34" charset="0"/>
            </a:endParaRPr>
          </a:p>
        </p:txBody>
      </p:sp>
    </p:spTree>
    <p:extLst>
      <p:ext uri="{BB962C8B-B14F-4D97-AF65-F5344CB8AC3E}">
        <p14:creationId xmlns:p14="http://schemas.microsoft.com/office/powerpoint/2010/main" val="891906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475EEF-C501-097A-1DB5-8EB35FA12A4B}"/>
              </a:ext>
            </a:extLst>
          </p:cNvPr>
          <p:cNvPicPr>
            <a:picLocks noChangeAspect="1"/>
          </p:cNvPicPr>
          <p:nvPr/>
        </p:nvPicPr>
        <p:blipFill>
          <a:blip r:embed="rId2"/>
          <a:stretch>
            <a:fillRect/>
          </a:stretch>
        </p:blipFill>
        <p:spPr>
          <a:xfrm>
            <a:off x="5517251" y="1978049"/>
            <a:ext cx="2907885" cy="2172395"/>
          </a:xfrm>
          <a:prstGeom prst="rect">
            <a:avLst/>
          </a:prstGeom>
        </p:spPr>
      </p:pic>
      <p:pic>
        <p:nvPicPr>
          <p:cNvPr id="5" name="Picture 4">
            <a:extLst>
              <a:ext uri="{FF2B5EF4-FFF2-40B4-BE49-F238E27FC236}">
                <a16:creationId xmlns:a16="http://schemas.microsoft.com/office/drawing/2014/main" id="{CFD2BC1B-CCBC-E589-A554-5D291E42565C}"/>
              </a:ext>
            </a:extLst>
          </p:cNvPr>
          <p:cNvPicPr>
            <a:picLocks noChangeAspect="1"/>
          </p:cNvPicPr>
          <p:nvPr/>
        </p:nvPicPr>
        <p:blipFill>
          <a:blip r:embed="rId3"/>
          <a:stretch>
            <a:fillRect/>
          </a:stretch>
        </p:blipFill>
        <p:spPr>
          <a:xfrm>
            <a:off x="571112" y="1978050"/>
            <a:ext cx="2757035" cy="2172395"/>
          </a:xfrm>
          <a:prstGeom prst="rect">
            <a:avLst/>
          </a:prstGeom>
        </p:spPr>
      </p:pic>
      <p:sp>
        <p:nvSpPr>
          <p:cNvPr id="6" name="TextBox 5">
            <a:extLst>
              <a:ext uri="{FF2B5EF4-FFF2-40B4-BE49-F238E27FC236}">
                <a16:creationId xmlns:a16="http://schemas.microsoft.com/office/drawing/2014/main" id="{62F7EE84-CA1D-536F-AB5E-E7FE8EE03730}"/>
              </a:ext>
            </a:extLst>
          </p:cNvPr>
          <p:cNvSpPr txBox="1"/>
          <p:nvPr/>
        </p:nvSpPr>
        <p:spPr>
          <a:xfrm>
            <a:off x="3371428" y="813547"/>
            <a:ext cx="2021707" cy="369332"/>
          </a:xfrm>
          <a:prstGeom prst="rect">
            <a:avLst/>
          </a:prstGeom>
          <a:noFill/>
        </p:spPr>
        <p:txBody>
          <a:bodyPr wrap="none" rtlCol="0">
            <a:spAutoFit/>
          </a:bodyPr>
          <a:lstStyle/>
          <a:p>
            <a:pPr algn="ctr"/>
            <a:r>
              <a:rPr lang="en-IN" sz="1800" b="0" i="0" u="sng" strike="noStrike" baseline="0" dirty="0">
                <a:latin typeface="IBM Plex Sans" panose="020B0503050203000203" pitchFamily="34" charset="0"/>
              </a:rPr>
              <a:t>KNN ALGORITHM</a:t>
            </a:r>
            <a:endParaRPr lang="en-IN" u="sng" dirty="0">
              <a:latin typeface="IBM Plex Sans" panose="020B0503050203000203" pitchFamily="34" charset="0"/>
            </a:endParaRPr>
          </a:p>
        </p:txBody>
      </p:sp>
      <p:sp>
        <p:nvSpPr>
          <p:cNvPr id="7" name="TextBox 6">
            <a:extLst>
              <a:ext uri="{FF2B5EF4-FFF2-40B4-BE49-F238E27FC236}">
                <a16:creationId xmlns:a16="http://schemas.microsoft.com/office/drawing/2014/main" id="{414FA69C-B74E-342D-63BE-3E49B4D74B6C}"/>
              </a:ext>
            </a:extLst>
          </p:cNvPr>
          <p:cNvSpPr txBox="1"/>
          <p:nvPr/>
        </p:nvSpPr>
        <p:spPr>
          <a:xfrm>
            <a:off x="778495" y="4350123"/>
            <a:ext cx="2165978" cy="307777"/>
          </a:xfrm>
          <a:prstGeom prst="rect">
            <a:avLst/>
          </a:prstGeom>
          <a:noFill/>
        </p:spPr>
        <p:txBody>
          <a:bodyPr wrap="none" rtlCol="0">
            <a:spAutoFit/>
          </a:bodyPr>
          <a:lstStyle/>
          <a:p>
            <a:pPr algn="ctr"/>
            <a:r>
              <a:rPr lang="en-IN" b="0" i="0" u="none" strike="noStrike" baseline="0" dirty="0">
                <a:latin typeface="IBM Plex Sans" panose="020B0503050203000203" pitchFamily="34" charset="0"/>
              </a:rPr>
              <a:t>Confusion matrix of KNN</a:t>
            </a:r>
            <a:endParaRPr lang="en-IN" dirty="0">
              <a:latin typeface="IBM Plex Sans" panose="020B0503050203000203" pitchFamily="34" charset="0"/>
            </a:endParaRPr>
          </a:p>
        </p:txBody>
      </p:sp>
      <p:sp>
        <p:nvSpPr>
          <p:cNvPr id="8" name="TextBox 7">
            <a:extLst>
              <a:ext uri="{FF2B5EF4-FFF2-40B4-BE49-F238E27FC236}">
                <a16:creationId xmlns:a16="http://schemas.microsoft.com/office/drawing/2014/main" id="{72511D89-8FDD-5395-D36F-640B31330BA6}"/>
              </a:ext>
            </a:extLst>
          </p:cNvPr>
          <p:cNvSpPr txBox="1"/>
          <p:nvPr/>
        </p:nvSpPr>
        <p:spPr>
          <a:xfrm>
            <a:off x="5168332" y="4350122"/>
            <a:ext cx="3456395" cy="307777"/>
          </a:xfrm>
          <a:prstGeom prst="rect">
            <a:avLst/>
          </a:prstGeom>
          <a:noFill/>
        </p:spPr>
        <p:txBody>
          <a:bodyPr wrap="none" rtlCol="0">
            <a:spAutoFit/>
          </a:bodyPr>
          <a:lstStyle/>
          <a:p>
            <a:pPr algn="ctr"/>
            <a:r>
              <a:rPr lang="en-IN" b="0" i="0" u="none" strike="noStrike" baseline="0" dirty="0">
                <a:latin typeface="IBM Plex Sans" panose="020B0503050203000203" pitchFamily="34" charset="0"/>
              </a:rPr>
              <a:t>Roc-AUC score chart comparison of KNN</a:t>
            </a:r>
            <a:endParaRPr lang="en-IN" dirty="0">
              <a:latin typeface="IBM Plex Sans" panose="020B0503050203000203" pitchFamily="34" charset="0"/>
            </a:endParaRPr>
          </a:p>
        </p:txBody>
      </p:sp>
    </p:spTree>
    <p:extLst>
      <p:ext uri="{BB962C8B-B14F-4D97-AF65-F5344CB8AC3E}">
        <p14:creationId xmlns:p14="http://schemas.microsoft.com/office/powerpoint/2010/main" val="1399909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62C66E-347D-14D8-747E-4A56212A4547}"/>
              </a:ext>
            </a:extLst>
          </p:cNvPr>
          <p:cNvPicPr>
            <a:picLocks noChangeAspect="1"/>
          </p:cNvPicPr>
          <p:nvPr/>
        </p:nvPicPr>
        <p:blipFill>
          <a:blip r:embed="rId2"/>
          <a:stretch>
            <a:fillRect/>
          </a:stretch>
        </p:blipFill>
        <p:spPr>
          <a:xfrm>
            <a:off x="5204012" y="1667436"/>
            <a:ext cx="3388659" cy="2339788"/>
          </a:xfrm>
          <a:prstGeom prst="rect">
            <a:avLst/>
          </a:prstGeom>
        </p:spPr>
      </p:pic>
      <p:pic>
        <p:nvPicPr>
          <p:cNvPr id="7" name="Picture 6">
            <a:extLst>
              <a:ext uri="{FF2B5EF4-FFF2-40B4-BE49-F238E27FC236}">
                <a16:creationId xmlns:a16="http://schemas.microsoft.com/office/drawing/2014/main" id="{8FC4A353-6DBF-02B3-DFA6-A141C66D9032}"/>
              </a:ext>
            </a:extLst>
          </p:cNvPr>
          <p:cNvPicPr>
            <a:picLocks noChangeAspect="1"/>
          </p:cNvPicPr>
          <p:nvPr/>
        </p:nvPicPr>
        <p:blipFill>
          <a:blip r:embed="rId3"/>
          <a:stretch>
            <a:fillRect/>
          </a:stretch>
        </p:blipFill>
        <p:spPr>
          <a:xfrm>
            <a:off x="863388" y="1667436"/>
            <a:ext cx="3076601" cy="2349162"/>
          </a:xfrm>
          <a:prstGeom prst="rect">
            <a:avLst/>
          </a:prstGeom>
        </p:spPr>
      </p:pic>
      <p:sp>
        <p:nvSpPr>
          <p:cNvPr id="8" name="TextBox 7">
            <a:extLst>
              <a:ext uri="{FF2B5EF4-FFF2-40B4-BE49-F238E27FC236}">
                <a16:creationId xmlns:a16="http://schemas.microsoft.com/office/drawing/2014/main" id="{33C941CC-42DC-E828-0BBB-90542F74C44B}"/>
              </a:ext>
            </a:extLst>
          </p:cNvPr>
          <p:cNvSpPr txBox="1"/>
          <p:nvPr/>
        </p:nvSpPr>
        <p:spPr>
          <a:xfrm>
            <a:off x="3760719" y="757570"/>
            <a:ext cx="1622560" cy="369332"/>
          </a:xfrm>
          <a:prstGeom prst="rect">
            <a:avLst/>
          </a:prstGeom>
          <a:noFill/>
        </p:spPr>
        <p:txBody>
          <a:bodyPr wrap="none" rtlCol="0">
            <a:spAutoFit/>
          </a:bodyPr>
          <a:lstStyle/>
          <a:p>
            <a:pPr algn="ctr"/>
            <a:r>
              <a:rPr lang="en-IN" sz="1800" b="0" i="0" u="sng" strike="noStrike" baseline="0" dirty="0">
                <a:latin typeface="IBM Plex Sans" panose="020B0503050203000203" pitchFamily="34" charset="0"/>
              </a:rPr>
              <a:t>NAIVE BAYES</a:t>
            </a:r>
            <a:endParaRPr lang="en-IN" u="sng" dirty="0">
              <a:latin typeface="IBM Plex Sans" panose="020B0503050203000203" pitchFamily="34" charset="0"/>
            </a:endParaRPr>
          </a:p>
        </p:txBody>
      </p:sp>
      <p:sp>
        <p:nvSpPr>
          <p:cNvPr id="9" name="TextBox 8">
            <a:extLst>
              <a:ext uri="{FF2B5EF4-FFF2-40B4-BE49-F238E27FC236}">
                <a16:creationId xmlns:a16="http://schemas.microsoft.com/office/drawing/2014/main" id="{A1C4FB09-47CD-E989-00DF-CB075755DDB1}"/>
              </a:ext>
            </a:extLst>
          </p:cNvPr>
          <p:cNvSpPr txBox="1"/>
          <p:nvPr/>
        </p:nvSpPr>
        <p:spPr>
          <a:xfrm>
            <a:off x="1010121" y="4268863"/>
            <a:ext cx="2783134" cy="307777"/>
          </a:xfrm>
          <a:prstGeom prst="rect">
            <a:avLst/>
          </a:prstGeom>
          <a:noFill/>
        </p:spPr>
        <p:txBody>
          <a:bodyPr wrap="none" rtlCol="0">
            <a:spAutoFit/>
          </a:bodyPr>
          <a:lstStyle/>
          <a:p>
            <a:pPr algn="l"/>
            <a:r>
              <a:rPr lang="en-IN" b="0" i="0" u="none" strike="noStrike" baseline="0" dirty="0">
                <a:latin typeface="IBM Plex Sans" panose="020B0503050203000203" pitchFamily="34" charset="0"/>
              </a:rPr>
              <a:t>Confusion matrix of Naïve Bayes</a:t>
            </a:r>
            <a:endParaRPr lang="en-IN" dirty="0">
              <a:latin typeface="IBM Plex Sans" panose="020B0503050203000203" pitchFamily="34" charset="0"/>
            </a:endParaRPr>
          </a:p>
        </p:txBody>
      </p:sp>
      <p:sp>
        <p:nvSpPr>
          <p:cNvPr id="10" name="TextBox 9">
            <a:extLst>
              <a:ext uri="{FF2B5EF4-FFF2-40B4-BE49-F238E27FC236}">
                <a16:creationId xmlns:a16="http://schemas.microsoft.com/office/drawing/2014/main" id="{142109D2-F2E0-8331-DA39-D73C25C0D7EC}"/>
              </a:ext>
            </a:extLst>
          </p:cNvPr>
          <p:cNvSpPr txBox="1"/>
          <p:nvPr/>
        </p:nvSpPr>
        <p:spPr>
          <a:xfrm>
            <a:off x="5014851" y="4305976"/>
            <a:ext cx="4073551" cy="307777"/>
          </a:xfrm>
          <a:prstGeom prst="rect">
            <a:avLst/>
          </a:prstGeom>
          <a:noFill/>
        </p:spPr>
        <p:txBody>
          <a:bodyPr wrap="none" rtlCol="0">
            <a:spAutoFit/>
          </a:bodyPr>
          <a:lstStyle/>
          <a:p>
            <a:pPr algn="l"/>
            <a:r>
              <a:rPr lang="en-US" b="0" i="0" u="none" strike="noStrike" baseline="0" dirty="0">
                <a:latin typeface="IBM Plex Sans" panose="020B0503050203000203" pitchFamily="34" charset="0"/>
              </a:rPr>
              <a:t>Roc-AUC score chart comparison of Naïve </a:t>
            </a:r>
            <a:r>
              <a:rPr lang="en-IN" b="0" i="0" u="none" strike="noStrike" baseline="0" dirty="0">
                <a:latin typeface="IBM Plex Sans" panose="020B0503050203000203" pitchFamily="34" charset="0"/>
              </a:rPr>
              <a:t>Bayes</a:t>
            </a:r>
            <a:endParaRPr lang="en-IN" dirty="0">
              <a:latin typeface="IBM Plex Sans" panose="020B0503050203000203" pitchFamily="34" charset="0"/>
            </a:endParaRPr>
          </a:p>
        </p:txBody>
      </p:sp>
    </p:spTree>
    <p:extLst>
      <p:ext uri="{BB962C8B-B14F-4D97-AF65-F5344CB8AC3E}">
        <p14:creationId xmlns:p14="http://schemas.microsoft.com/office/powerpoint/2010/main" val="218644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75108C-C427-43F0-097B-5D89257999DB}"/>
              </a:ext>
            </a:extLst>
          </p:cNvPr>
          <p:cNvPicPr>
            <a:picLocks noChangeAspect="1"/>
          </p:cNvPicPr>
          <p:nvPr/>
        </p:nvPicPr>
        <p:blipFill>
          <a:blip r:embed="rId2"/>
          <a:stretch>
            <a:fillRect/>
          </a:stretch>
        </p:blipFill>
        <p:spPr>
          <a:xfrm>
            <a:off x="5553344" y="1952612"/>
            <a:ext cx="2759770" cy="2084142"/>
          </a:xfrm>
          <a:prstGeom prst="rect">
            <a:avLst/>
          </a:prstGeom>
        </p:spPr>
      </p:pic>
      <p:pic>
        <p:nvPicPr>
          <p:cNvPr id="7" name="Picture 6">
            <a:extLst>
              <a:ext uri="{FF2B5EF4-FFF2-40B4-BE49-F238E27FC236}">
                <a16:creationId xmlns:a16="http://schemas.microsoft.com/office/drawing/2014/main" id="{61C54AB9-0AA1-954C-6C2D-F3B66E123ED9}"/>
              </a:ext>
            </a:extLst>
          </p:cNvPr>
          <p:cNvPicPr>
            <a:picLocks noChangeAspect="1"/>
          </p:cNvPicPr>
          <p:nvPr/>
        </p:nvPicPr>
        <p:blipFill>
          <a:blip r:embed="rId3"/>
          <a:stretch>
            <a:fillRect/>
          </a:stretch>
        </p:blipFill>
        <p:spPr>
          <a:xfrm>
            <a:off x="696418" y="1952612"/>
            <a:ext cx="2759770" cy="2118791"/>
          </a:xfrm>
          <a:prstGeom prst="rect">
            <a:avLst/>
          </a:prstGeom>
        </p:spPr>
      </p:pic>
      <p:sp>
        <p:nvSpPr>
          <p:cNvPr id="8" name="TextBox 7">
            <a:extLst>
              <a:ext uri="{FF2B5EF4-FFF2-40B4-BE49-F238E27FC236}">
                <a16:creationId xmlns:a16="http://schemas.microsoft.com/office/drawing/2014/main" id="{C9B85760-4875-4F95-1241-030445D7FEF8}"/>
              </a:ext>
            </a:extLst>
          </p:cNvPr>
          <p:cNvSpPr txBox="1"/>
          <p:nvPr/>
        </p:nvSpPr>
        <p:spPr>
          <a:xfrm>
            <a:off x="2972042" y="922080"/>
            <a:ext cx="3199915" cy="369332"/>
          </a:xfrm>
          <a:prstGeom prst="rect">
            <a:avLst/>
          </a:prstGeom>
          <a:noFill/>
        </p:spPr>
        <p:txBody>
          <a:bodyPr wrap="none" rtlCol="0">
            <a:spAutoFit/>
          </a:bodyPr>
          <a:lstStyle/>
          <a:p>
            <a:pPr algn="ctr"/>
            <a:r>
              <a:rPr lang="en-IN" sz="1800" b="0" i="0" u="sng" strike="noStrike" baseline="0" dirty="0">
                <a:latin typeface="IBM Plex Sans" panose="020B0503050203000203" pitchFamily="34" charset="0"/>
              </a:rPr>
              <a:t>SUPPORT VECTOR MACHINE</a:t>
            </a:r>
            <a:endParaRPr lang="en-IN" u="sng" dirty="0">
              <a:latin typeface="IBM Plex Sans" panose="020B0503050203000203" pitchFamily="34" charset="0"/>
            </a:endParaRPr>
          </a:p>
        </p:txBody>
      </p:sp>
      <p:sp>
        <p:nvSpPr>
          <p:cNvPr id="10" name="TextBox 9">
            <a:extLst>
              <a:ext uri="{FF2B5EF4-FFF2-40B4-BE49-F238E27FC236}">
                <a16:creationId xmlns:a16="http://schemas.microsoft.com/office/drawing/2014/main" id="{B1EB6B16-17FC-9ED1-62DE-2C1C0BBEE495}"/>
              </a:ext>
            </a:extLst>
          </p:cNvPr>
          <p:cNvSpPr txBox="1"/>
          <p:nvPr/>
        </p:nvSpPr>
        <p:spPr>
          <a:xfrm>
            <a:off x="1002210" y="4378659"/>
            <a:ext cx="2148186" cy="307777"/>
          </a:xfrm>
          <a:prstGeom prst="rect">
            <a:avLst/>
          </a:prstGeom>
          <a:noFill/>
        </p:spPr>
        <p:txBody>
          <a:bodyPr wrap="square">
            <a:spAutoFit/>
          </a:bodyPr>
          <a:lstStyle/>
          <a:p>
            <a:pPr algn="ctr"/>
            <a:r>
              <a:rPr lang="en-IN" b="0" i="0" u="none" strike="noStrike" baseline="0" dirty="0">
                <a:latin typeface="IBM Plex Sans" panose="020B0503050203000203" pitchFamily="34" charset="0"/>
              </a:rPr>
              <a:t>Confusion matrix of SVM</a:t>
            </a:r>
            <a:endParaRPr lang="en-IN" dirty="0">
              <a:latin typeface="IBM Plex Sans" panose="020B0503050203000203" pitchFamily="34" charset="0"/>
            </a:endParaRPr>
          </a:p>
        </p:txBody>
      </p:sp>
      <p:sp>
        <p:nvSpPr>
          <p:cNvPr id="12" name="TextBox 11">
            <a:extLst>
              <a:ext uri="{FF2B5EF4-FFF2-40B4-BE49-F238E27FC236}">
                <a16:creationId xmlns:a16="http://schemas.microsoft.com/office/drawing/2014/main" id="{00BC2D1E-DCF2-7881-9745-4214AD3D2123}"/>
              </a:ext>
            </a:extLst>
          </p:cNvPr>
          <p:cNvSpPr txBox="1"/>
          <p:nvPr/>
        </p:nvSpPr>
        <p:spPr>
          <a:xfrm>
            <a:off x="5340303" y="4378658"/>
            <a:ext cx="3454792" cy="307777"/>
          </a:xfrm>
          <a:prstGeom prst="rect">
            <a:avLst/>
          </a:prstGeom>
          <a:noFill/>
        </p:spPr>
        <p:txBody>
          <a:bodyPr wrap="square">
            <a:spAutoFit/>
          </a:bodyPr>
          <a:lstStyle/>
          <a:p>
            <a:pPr algn="ctr"/>
            <a:r>
              <a:rPr lang="en-IN" b="0" i="0" u="none" strike="noStrike" baseline="0" dirty="0">
                <a:latin typeface="IBM Plex Sans" panose="020B0503050203000203" pitchFamily="34" charset="0"/>
              </a:rPr>
              <a:t>Roc-AUC score chart comparison of SVM</a:t>
            </a:r>
            <a:endParaRPr lang="en-IN" dirty="0">
              <a:latin typeface="IBM Plex Sans" panose="020B0503050203000203" pitchFamily="34" charset="0"/>
            </a:endParaRPr>
          </a:p>
        </p:txBody>
      </p:sp>
    </p:spTree>
    <p:extLst>
      <p:ext uri="{BB962C8B-B14F-4D97-AF65-F5344CB8AC3E}">
        <p14:creationId xmlns:p14="http://schemas.microsoft.com/office/powerpoint/2010/main" val="3192893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B56BAB-6984-3068-22C4-EBD87A48567A}"/>
              </a:ext>
            </a:extLst>
          </p:cNvPr>
          <p:cNvPicPr>
            <a:picLocks noChangeAspect="1"/>
          </p:cNvPicPr>
          <p:nvPr/>
        </p:nvPicPr>
        <p:blipFill>
          <a:blip r:embed="rId2"/>
          <a:stretch>
            <a:fillRect/>
          </a:stretch>
        </p:blipFill>
        <p:spPr>
          <a:xfrm>
            <a:off x="5465595" y="1792407"/>
            <a:ext cx="3186954" cy="2178424"/>
          </a:xfrm>
          <a:prstGeom prst="rect">
            <a:avLst/>
          </a:prstGeom>
        </p:spPr>
      </p:pic>
      <p:pic>
        <p:nvPicPr>
          <p:cNvPr id="5" name="Picture 4">
            <a:extLst>
              <a:ext uri="{FF2B5EF4-FFF2-40B4-BE49-F238E27FC236}">
                <a16:creationId xmlns:a16="http://schemas.microsoft.com/office/drawing/2014/main" id="{EF978F73-243A-72A3-2C18-51648F1D1492}"/>
              </a:ext>
            </a:extLst>
          </p:cNvPr>
          <p:cNvPicPr>
            <a:picLocks noChangeAspect="1"/>
          </p:cNvPicPr>
          <p:nvPr/>
        </p:nvPicPr>
        <p:blipFill>
          <a:blip r:embed="rId3"/>
          <a:stretch>
            <a:fillRect/>
          </a:stretch>
        </p:blipFill>
        <p:spPr>
          <a:xfrm>
            <a:off x="809625" y="1792407"/>
            <a:ext cx="2868782" cy="2208093"/>
          </a:xfrm>
          <a:prstGeom prst="rect">
            <a:avLst/>
          </a:prstGeom>
        </p:spPr>
      </p:pic>
      <p:sp>
        <p:nvSpPr>
          <p:cNvPr id="6" name="TextBox 5">
            <a:extLst>
              <a:ext uri="{FF2B5EF4-FFF2-40B4-BE49-F238E27FC236}">
                <a16:creationId xmlns:a16="http://schemas.microsoft.com/office/drawing/2014/main" id="{DC5BB943-8C66-69BD-8F02-3B430DFA1563}"/>
              </a:ext>
            </a:extLst>
          </p:cNvPr>
          <p:cNvSpPr txBox="1"/>
          <p:nvPr/>
        </p:nvSpPr>
        <p:spPr>
          <a:xfrm>
            <a:off x="3638090" y="803337"/>
            <a:ext cx="1867819" cy="369332"/>
          </a:xfrm>
          <a:prstGeom prst="rect">
            <a:avLst/>
          </a:prstGeom>
          <a:noFill/>
        </p:spPr>
        <p:txBody>
          <a:bodyPr wrap="none" rtlCol="0">
            <a:spAutoFit/>
          </a:bodyPr>
          <a:lstStyle/>
          <a:p>
            <a:pPr algn="ctr"/>
            <a:r>
              <a:rPr lang="en-IN" sz="1800" b="0" i="0" u="sng" strike="noStrike" baseline="0" dirty="0">
                <a:latin typeface="IBM Plex Sans" panose="020B0503050203000203" pitchFamily="34" charset="0"/>
              </a:rPr>
              <a:t>DECISION TREE</a:t>
            </a:r>
            <a:endParaRPr lang="en-IN" u="sng" dirty="0">
              <a:latin typeface="IBM Plex Sans" panose="020B0503050203000203" pitchFamily="34" charset="0"/>
            </a:endParaRPr>
          </a:p>
        </p:txBody>
      </p:sp>
      <p:sp>
        <p:nvSpPr>
          <p:cNvPr id="8" name="TextBox 7">
            <a:extLst>
              <a:ext uri="{FF2B5EF4-FFF2-40B4-BE49-F238E27FC236}">
                <a16:creationId xmlns:a16="http://schemas.microsoft.com/office/drawing/2014/main" id="{2F626417-3B85-A5D4-9982-44595318CDC0}"/>
              </a:ext>
            </a:extLst>
          </p:cNvPr>
          <p:cNvSpPr txBox="1"/>
          <p:nvPr/>
        </p:nvSpPr>
        <p:spPr>
          <a:xfrm>
            <a:off x="697380" y="4340163"/>
            <a:ext cx="3093272" cy="307777"/>
          </a:xfrm>
          <a:prstGeom prst="rect">
            <a:avLst/>
          </a:prstGeom>
          <a:noFill/>
        </p:spPr>
        <p:txBody>
          <a:bodyPr wrap="square">
            <a:spAutoFit/>
          </a:bodyPr>
          <a:lstStyle/>
          <a:p>
            <a:pPr algn="ctr"/>
            <a:r>
              <a:rPr lang="en-IN" b="0" i="0" u="none" strike="noStrike" baseline="0" dirty="0">
                <a:latin typeface="IBM Plex Sans" panose="020B0503050203000203" pitchFamily="34" charset="0"/>
              </a:rPr>
              <a:t>Confusion matrix of Decision Tree</a:t>
            </a:r>
            <a:endParaRPr lang="en-IN" dirty="0">
              <a:latin typeface="IBM Plex Sans" panose="020B0503050203000203" pitchFamily="34" charset="0"/>
            </a:endParaRPr>
          </a:p>
        </p:txBody>
      </p:sp>
      <p:sp>
        <p:nvSpPr>
          <p:cNvPr id="10" name="TextBox 9">
            <a:extLst>
              <a:ext uri="{FF2B5EF4-FFF2-40B4-BE49-F238E27FC236}">
                <a16:creationId xmlns:a16="http://schemas.microsoft.com/office/drawing/2014/main" id="{C926E221-9720-5232-5E9D-3D9C2B67763A}"/>
              </a:ext>
            </a:extLst>
          </p:cNvPr>
          <p:cNvSpPr txBox="1"/>
          <p:nvPr/>
        </p:nvSpPr>
        <p:spPr>
          <a:xfrm>
            <a:off x="4888006" y="4340163"/>
            <a:ext cx="4188759" cy="307777"/>
          </a:xfrm>
          <a:prstGeom prst="rect">
            <a:avLst/>
          </a:prstGeom>
          <a:noFill/>
        </p:spPr>
        <p:txBody>
          <a:bodyPr wrap="square">
            <a:spAutoFit/>
          </a:bodyPr>
          <a:lstStyle/>
          <a:p>
            <a:pPr algn="ctr"/>
            <a:r>
              <a:rPr lang="en-US" b="0" i="0" u="none" strike="noStrike" baseline="0" dirty="0">
                <a:latin typeface="IBM Plex Sans" panose="020B0503050203000203" pitchFamily="34" charset="0"/>
              </a:rPr>
              <a:t>Roc-AUC score chart comparison of Decision </a:t>
            </a:r>
            <a:r>
              <a:rPr lang="en-IN" b="0" i="0" u="none" strike="noStrike" baseline="0" dirty="0">
                <a:latin typeface="IBM Plex Sans" panose="020B0503050203000203" pitchFamily="34" charset="0"/>
              </a:rPr>
              <a:t>Tree</a:t>
            </a:r>
            <a:endParaRPr lang="en-IN" dirty="0">
              <a:latin typeface="IBM Plex Sans" panose="020B0503050203000203" pitchFamily="34" charset="0"/>
            </a:endParaRPr>
          </a:p>
        </p:txBody>
      </p:sp>
    </p:spTree>
    <p:extLst>
      <p:ext uri="{BB962C8B-B14F-4D97-AF65-F5344CB8AC3E}">
        <p14:creationId xmlns:p14="http://schemas.microsoft.com/office/powerpoint/2010/main" val="552992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3"/>
          <p:cNvSpPr txBox="1"/>
          <p:nvPr/>
        </p:nvSpPr>
        <p:spPr>
          <a:xfrm>
            <a:off x="208675" y="169000"/>
            <a:ext cx="29631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Conclusion</a:t>
            </a:r>
            <a:endParaRPr sz="1800" dirty="0">
              <a:solidFill>
                <a:schemeClr val="dk1"/>
              </a:solidFill>
              <a:latin typeface="IBM Plex Sans Medium"/>
              <a:ea typeface="IBM Plex Sans Medium"/>
              <a:cs typeface="IBM Plex Sans Medium"/>
              <a:sym typeface="IBM Plex Sans Medium"/>
            </a:endParaRPr>
          </a:p>
        </p:txBody>
      </p:sp>
      <p:sp>
        <p:nvSpPr>
          <p:cNvPr id="127" name="Google Shape;127;p23"/>
          <p:cNvSpPr txBox="1"/>
          <p:nvPr/>
        </p:nvSpPr>
        <p:spPr>
          <a:xfrm>
            <a:off x="262219" y="578224"/>
            <a:ext cx="5526740" cy="4255993"/>
          </a:xfrm>
          <a:prstGeom prst="rect">
            <a:avLst/>
          </a:prstGeom>
          <a:noFill/>
          <a:ln>
            <a:noFill/>
          </a:ln>
        </p:spPr>
        <p:txBody>
          <a:bodyPr spcFirstLastPara="1" wrap="square" lIns="91425" tIns="91425" rIns="91425" bIns="91425" anchor="t" anchorCtr="0">
            <a:noAutofit/>
          </a:bodyPr>
          <a:lstStyle/>
          <a:p>
            <a:pPr algn="just"/>
            <a:r>
              <a:rPr lang="en-US" b="1" dirty="0">
                <a:latin typeface="IBM Plex Sans" panose="020B0503050203000203" pitchFamily="34" charset="0"/>
              </a:rPr>
              <a:t>Summary of Findings:</a:t>
            </a:r>
            <a:r>
              <a:rPr lang="en-US" dirty="0">
                <a:latin typeface="IBM Plex Sans" panose="020B0503050203000203" pitchFamily="34" charset="0"/>
              </a:rPr>
              <a:t> The project revealed that integrating diverse datasets and advanced analytics significantly improves early warning systems for natural disasters. Enhanced predictive models and real-time data analysis can lead to more accurate and timely alerts.</a:t>
            </a:r>
          </a:p>
          <a:p>
            <a:pPr algn="just"/>
            <a:endParaRPr lang="en-US" dirty="0">
              <a:latin typeface="IBM Plex Sans" panose="020B0503050203000203" pitchFamily="34" charset="0"/>
            </a:endParaRPr>
          </a:p>
          <a:p>
            <a:pPr algn="just"/>
            <a:endParaRPr lang="en-US" dirty="0">
              <a:latin typeface="IBM Plex Sans" panose="020B0503050203000203" pitchFamily="34" charset="0"/>
            </a:endParaRPr>
          </a:p>
          <a:p>
            <a:pPr algn="just"/>
            <a:r>
              <a:rPr lang="en-US" b="1" dirty="0">
                <a:latin typeface="IBM Plex Sans" panose="020B0503050203000203" pitchFamily="34" charset="0"/>
              </a:rPr>
              <a:t>Impact of Proposed Solution:</a:t>
            </a:r>
            <a:r>
              <a:rPr lang="en-US" dirty="0">
                <a:latin typeface="IBM Plex Sans" panose="020B0503050203000203" pitchFamily="34" charset="0"/>
              </a:rPr>
              <a:t> The solution is expected to boost predictive accuracy, enable efficient real-time alerts, and provide actionable insights, leading to better disaster preparedness and community resilience. This will align with SDG 13 and SDG 11 by reducing disaster impact and supporting sustainable communities.</a:t>
            </a:r>
          </a:p>
          <a:p>
            <a:pPr algn="just"/>
            <a:endParaRPr lang="en-US" dirty="0">
              <a:latin typeface="IBM Plex Sans" panose="020B0503050203000203" pitchFamily="34" charset="0"/>
            </a:endParaRPr>
          </a:p>
          <a:p>
            <a:pPr algn="just"/>
            <a:endParaRPr lang="en-US" dirty="0">
              <a:latin typeface="IBM Plex Sans" panose="020B0503050203000203" pitchFamily="34" charset="0"/>
            </a:endParaRPr>
          </a:p>
          <a:p>
            <a:pPr algn="just"/>
            <a:r>
              <a:rPr lang="en-US" b="1" dirty="0">
                <a:latin typeface="IBM Plex Sans" panose="020B0503050203000203" pitchFamily="34" charset="0"/>
              </a:rPr>
              <a:t>Future Work:</a:t>
            </a:r>
            <a:r>
              <a:rPr lang="en-US" dirty="0">
                <a:latin typeface="IBM Plex Sans" panose="020B0503050203000203" pitchFamily="34" charset="0"/>
              </a:rPr>
              <a:t> Future efforts should focus on refining models based on real-world data, expanding stakeholder training, and continuously improving the system’s accuracy and efficiency through iterative testing and feedback.</a:t>
            </a:r>
          </a:p>
          <a:p>
            <a:pPr marL="114300" lvl="0" algn="just" rtl="0">
              <a:spcBef>
                <a:spcPts val="0"/>
              </a:spcBef>
              <a:spcAft>
                <a:spcPts val="0"/>
              </a:spcAft>
              <a:buClr>
                <a:schemeClr val="dk1"/>
              </a:buClr>
              <a:buSzPts val="1800"/>
            </a:pPr>
            <a:endParaRPr dirty="0">
              <a:solidFill>
                <a:schemeClr val="dk1"/>
              </a:solidFill>
              <a:latin typeface="IBM Plex Sans" panose="020B0503050203000203" pitchFamily="34" charset="0"/>
            </a:endParaRPr>
          </a:p>
        </p:txBody>
      </p:sp>
      <p:sp>
        <p:nvSpPr>
          <p:cNvPr id="128" name="Google Shape;128;p23"/>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 name="Picture 3">
            <a:extLst>
              <a:ext uri="{FF2B5EF4-FFF2-40B4-BE49-F238E27FC236}">
                <a16:creationId xmlns:a16="http://schemas.microsoft.com/office/drawing/2014/main" id="{2AFE9F6E-4B5F-3BB0-3E93-62D84F000D47}"/>
              </a:ext>
            </a:extLst>
          </p:cNvPr>
          <p:cNvPicPr>
            <a:picLocks noChangeAspect="1"/>
          </p:cNvPicPr>
          <p:nvPr/>
        </p:nvPicPr>
        <p:blipFill>
          <a:blip r:embed="rId3"/>
          <a:stretch>
            <a:fillRect/>
          </a:stretch>
        </p:blipFill>
        <p:spPr>
          <a:xfrm>
            <a:off x="5390100" y="806824"/>
            <a:ext cx="3675688" cy="31331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24"/>
          <p:cNvSpPr txBox="1"/>
          <p:nvPr/>
        </p:nvSpPr>
        <p:spPr>
          <a:xfrm>
            <a:off x="135650" y="169025"/>
            <a:ext cx="29631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panose="020B0603050203000203" pitchFamily="34" charset="0"/>
                <a:ea typeface="IBM Plex Sans Medium"/>
                <a:cs typeface="IBM Plex Sans Medium"/>
                <a:sym typeface="IBM Plex Sans Medium"/>
              </a:rPr>
              <a:t>References</a:t>
            </a:r>
            <a:endParaRPr sz="1800" dirty="0">
              <a:solidFill>
                <a:schemeClr val="dk1"/>
              </a:solidFill>
              <a:latin typeface="IBM Plex Sans Medium" panose="020B0603050203000203" pitchFamily="34" charset="0"/>
              <a:ea typeface="IBM Plex Sans Medium"/>
              <a:cs typeface="IBM Plex Sans Medium"/>
              <a:sym typeface="IBM Plex Sans Medium"/>
            </a:endParaRPr>
          </a:p>
        </p:txBody>
      </p:sp>
      <p:sp>
        <p:nvSpPr>
          <p:cNvPr id="134" name="Google Shape;134;p24"/>
          <p:cNvSpPr txBox="1"/>
          <p:nvPr/>
        </p:nvSpPr>
        <p:spPr>
          <a:xfrm>
            <a:off x="322729" y="642725"/>
            <a:ext cx="8685621" cy="247828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chemeClr val="dk1"/>
              </a:buClr>
              <a:buSzPts val="1800"/>
              <a:buChar char="●"/>
            </a:pPr>
            <a:r>
              <a:rPr lang="en" sz="1800" dirty="0">
                <a:solidFill>
                  <a:schemeClr val="dk1"/>
                </a:solidFill>
                <a:latin typeface="IBM Plex Sans Medium" panose="020B0603050203000203" pitchFamily="34" charset="0"/>
              </a:rPr>
              <a:t>Data Sources – Kaggle datasets and data from various websites.</a:t>
            </a:r>
            <a:endParaRPr sz="1800" dirty="0">
              <a:solidFill>
                <a:schemeClr val="dk1"/>
              </a:solidFill>
              <a:latin typeface="IBM Plex Sans Medium" panose="020B0603050203000203" pitchFamily="34" charset="0"/>
            </a:endParaRPr>
          </a:p>
          <a:p>
            <a:pPr marL="457200" lvl="0" indent="-342900" algn="l" rtl="0">
              <a:spcBef>
                <a:spcPts val="0"/>
              </a:spcBef>
              <a:spcAft>
                <a:spcPts val="0"/>
              </a:spcAft>
              <a:buClr>
                <a:schemeClr val="dk1"/>
              </a:buClr>
              <a:buSzPts val="1800"/>
              <a:buChar char="●"/>
            </a:pPr>
            <a:r>
              <a:rPr lang="en" sz="1800" dirty="0">
                <a:solidFill>
                  <a:schemeClr val="dk1"/>
                </a:solidFill>
                <a:latin typeface="IBM Plex Sans Medium" panose="020B0603050203000203" pitchFamily="34" charset="0"/>
              </a:rPr>
              <a:t>Tools and Software Used – Kaggle, VSCode, Python, Jupyter Notebook.</a:t>
            </a:r>
            <a:endParaRPr sz="1800" dirty="0">
              <a:solidFill>
                <a:schemeClr val="dk1"/>
              </a:solidFill>
              <a:latin typeface="IBM Plex Sans Medium" panose="020B0603050203000203" pitchFamily="34" charset="0"/>
            </a:endParaRPr>
          </a:p>
          <a:p>
            <a:pPr marL="457200" lvl="0" indent="-342900" algn="l" rtl="0">
              <a:spcBef>
                <a:spcPts val="0"/>
              </a:spcBef>
              <a:spcAft>
                <a:spcPts val="0"/>
              </a:spcAft>
              <a:buClr>
                <a:schemeClr val="dk1"/>
              </a:buClr>
              <a:buSzPts val="1800"/>
              <a:buChar char="●"/>
            </a:pPr>
            <a:r>
              <a:rPr lang="en" sz="1800" dirty="0">
                <a:solidFill>
                  <a:schemeClr val="dk1"/>
                </a:solidFill>
                <a:latin typeface="IBM Plex Sans Medium" panose="020B0603050203000203" pitchFamily="34" charset="0"/>
              </a:rPr>
              <a:t>Additional References – Open Source Data on GOVT. websites.</a:t>
            </a:r>
            <a:endParaRPr sz="1800" dirty="0">
              <a:solidFill>
                <a:schemeClr val="dk1"/>
              </a:solidFill>
              <a:latin typeface="IBM Plex Sans Medium" panose="020B0603050203000203" pitchFamily="34" charset="0"/>
            </a:endParaRPr>
          </a:p>
        </p:txBody>
      </p:sp>
      <p:sp>
        <p:nvSpPr>
          <p:cNvPr id="135" name="Google Shape;135;p24"/>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Medium" panose="020B060305020300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p:nvPr/>
        </p:nvSpPr>
        <p:spPr>
          <a:xfrm>
            <a:off x="187800" y="169000"/>
            <a:ext cx="20136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IBM Plex Sans Medium"/>
                <a:ea typeface="IBM Plex Sans Medium"/>
                <a:cs typeface="IBM Plex Sans Medium"/>
                <a:sym typeface="IBM Plex Sans Medium"/>
              </a:rPr>
              <a:t>Team Members</a:t>
            </a:r>
            <a:endParaRPr sz="1800">
              <a:solidFill>
                <a:schemeClr val="dk1"/>
              </a:solidFill>
              <a:latin typeface="IBM Plex Sans Medium"/>
              <a:ea typeface="IBM Plex Sans Medium"/>
              <a:cs typeface="IBM Plex Sans Medium"/>
              <a:sym typeface="IBM Plex Sans Medium"/>
            </a:endParaRPr>
          </a:p>
        </p:txBody>
      </p:sp>
      <p:sp>
        <p:nvSpPr>
          <p:cNvPr id="65" name="Google Shape;65;p14"/>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 name="Picture 6">
            <a:extLst>
              <a:ext uri="{FF2B5EF4-FFF2-40B4-BE49-F238E27FC236}">
                <a16:creationId xmlns:a16="http://schemas.microsoft.com/office/drawing/2014/main" id="{C15E5492-00DC-E480-C734-339B6E1231DA}"/>
              </a:ext>
            </a:extLst>
          </p:cNvPr>
          <p:cNvPicPr>
            <a:picLocks noChangeAspect="1"/>
          </p:cNvPicPr>
          <p:nvPr/>
        </p:nvPicPr>
        <p:blipFill>
          <a:blip r:embed="rId3"/>
          <a:stretch>
            <a:fillRect/>
          </a:stretch>
        </p:blipFill>
        <p:spPr>
          <a:xfrm>
            <a:off x="463078" y="900277"/>
            <a:ext cx="1463043" cy="1463043"/>
          </a:xfrm>
          <a:prstGeom prst="rect">
            <a:avLst/>
          </a:prstGeom>
        </p:spPr>
      </p:pic>
      <p:pic>
        <p:nvPicPr>
          <p:cNvPr id="9" name="Picture 8">
            <a:extLst>
              <a:ext uri="{FF2B5EF4-FFF2-40B4-BE49-F238E27FC236}">
                <a16:creationId xmlns:a16="http://schemas.microsoft.com/office/drawing/2014/main" id="{400B3175-06E3-9DE2-E261-01F375AD001F}"/>
              </a:ext>
            </a:extLst>
          </p:cNvPr>
          <p:cNvPicPr>
            <a:picLocks noChangeAspect="1"/>
          </p:cNvPicPr>
          <p:nvPr/>
        </p:nvPicPr>
        <p:blipFill>
          <a:blip r:embed="rId4"/>
          <a:stretch>
            <a:fillRect/>
          </a:stretch>
        </p:blipFill>
        <p:spPr>
          <a:xfrm>
            <a:off x="2201400" y="850454"/>
            <a:ext cx="1463043" cy="1463043"/>
          </a:xfrm>
          <a:prstGeom prst="rect">
            <a:avLst/>
          </a:prstGeom>
        </p:spPr>
      </p:pic>
      <p:pic>
        <p:nvPicPr>
          <p:cNvPr id="10" name="Picture 9">
            <a:extLst>
              <a:ext uri="{FF2B5EF4-FFF2-40B4-BE49-F238E27FC236}">
                <a16:creationId xmlns:a16="http://schemas.microsoft.com/office/drawing/2014/main" id="{96BA4701-4F35-22E6-4DD8-F1C43D97AD71}"/>
              </a:ext>
            </a:extLst>
          </p:cNvPr>
          <p:cNvPicPr>
            <a:picLocks noChangeAspect="1"/>
          </p:cNvPicPr>
          <p:nvPr/>
        </p:nvPicPr>
        <p:blipFill>
          <a:blip r:embed="rId4"/>
          <a:stretch>
            <a:fillRect/>
          </a:stretch>
        </p:blipFill>
        <p:spPr>
          <a:xfrm>
            <a:off x="3864115" y="801149"/>
            <a:ext cx="1463043" cy="1463043"/>
          </a:xfrm>
          <a:prstGeom prst="rect">
            <a:avLst/>
          </a:prstGeom>
        </p:spPr>
      </p:pic>
      <p:pic>
        <p:nvPicPr>
          <p:cNvPr id="11" name="Picture 10">
            <a:extLst>
              <a:ext uri="{FF2B5EF4-FFF2-40B4-BE49-F238E27FC236}">
                <a16:creationId xmlns:a16="http://schemas.microsoft.com/office/drawing/2014/main" id="{258CC6C7-A95D-6794-DB82-B4F77F71FA86}"/>
              </a:ext>
            </a:extLst>
          </p:cNvPr>
          <p:cNvPicPr>
            <a:picLocks noChangeAspect="1"/>
          </p:cNvPicPr>
          <p:nvPr/>
        </p:nvPicPr>
        <p:blipFill>
          <a:blip r:embed="rId4"/>
          <a:stretch>
            <a:fillRect/>
          </a:stretch>
        </p:blipFill>
        <p:spPr>
          <a:xfrm>
            <a:off x="5526830" y="846019"/>
            <a:ext cx="1463043" cy="1463043"/>
          </a:xfrm>
          <a:prstGeom prst="rect">
            <a:avLst/>
          </a:prstGeom>
        </p:spPr>
      </p:pic>
      <p:pic>
        <p:nvPicPr>
          <p:cNvPr id="12" name="Picture 11">
            <a:extLst>
              <a:ext uri="{FF2B5EF4-FFF2-40B4-BE49-F238E27FC236}">
                <a16:creationId xmlns:a16="http://schemas.microsoft.com/office/drawing/2014/main" id="{580F4864-7F97-2794-B5D4-1A1BA205B88F}"/>
              </a:ext>
            </a:extLst>
          </p:cNvPr>
          <p:cNvPicPr>
            <a:picLocks noChangeAspect="1"/>
          </p:cNvPicPr>
          <p:nvPr/>
        </p:nvPicPr>
        <p:blipFill>
          <a:blip r:embed="rId3"/>
          <a:stretch>
            <a:fillRect/>
          </a:stretch>
        </p:blipFill>
        <p:spPr>
          <a:xfrm>
            <a:off x="7189545" y="907608"/>
            <a:ext cx="1463043" cy="1463043"/>
          </a:xfrm>
          <a:prstGeom prst="rect">
            <a:avLst/>
          </a:prstGeom>
        </p:spPr>
      </p:pic>
      <p:sp>
        <p:nvSpPr>
          <p:cNvPr id="14" name="TextBox 13">
            <a:extLst>
              <a:ext uri="{FF2B5EF4-FFF2-40B4-BE49-F238E27FC236}">
                <a16:creationId xmlns:a16="http://schemas.microsoft.com/office/drawing/2014/main" id="{38041F81-6FE6-0410-CEEC-295734875A72}"/>
              </a:ext>
            </a:extLst>
          </p:cNvPr>
          <p:cNvSpPr txBox="1"/>
          <p:nvPr/>
        </p:nvSpPr>
        <p:spPr>
          <a:xfrm>
            <a:off x="7114088" y="2779471"/>
            <a:ext cx="1670627" cy="307777"/>
          </a:xfrm>
          <a:prstGeom prst="rect">
            <a:avLst/>
          </a:prstGeom>
          <a:noFill/>
        </p:spPr>
        <p:txBody>
          <a:bodyPr wrap="square" rtlCol="0">
            <a:spAutoFit/>
          </a:bodyPr>
          <a:lstStyle/>
          <a:p>
            <a:pPr algn="ctr"/>
            <a:r>
              <a:rPr lang="en-IN" dirty="0"/>
              <a:t>Vasu Saini</a:t>
            </a:r>
          </a:p>
        </p:txBody>
      </p:sp>
      <p:sp>
        <p:nvSpPr>
          <p:cNvPr id="15" name="TextBox 14">
            <a:extLst>
              <a:ext uri="{FF2B5EF4-FFF2-40B4-BE49-F238E27FC236}">
                <a16:creationId xmlns:a16="http://schemas.microsoft.com/office/drawing/2014/main" id="{E157B8ED-C7C1-4DB7-C147-A65A6A360ECE}"/>
              </a:ext>
            </a:extLst>
          </p:cNvPr>
          <p:cNvSpPr txBox="1"/>
          <p:nvPr/>
        </p:nvSpPr>
        <p:spPr>
          <a:xfrm>
            <a:off x="3864115" y="2715033"/>
            <a:ext cx="1670627" cy="307777"/>
          </a:xfrm>
          <a:prstGeom prst="rect">
            <a:avLst/>
          </a:prstGeom>
          <a:noFill/>
        </p:spPr>
        <p:txBody>
          <a:bodyPr wrap="square" rtlCol="0">
            <a:spAutoFit/>
          </a:bodyPr>
          <a:lstStyle/>
          <a:p>
            <a:pPr algn="ctr"/>
            <a:endParaRPr lang="en-IN" dirty="0"/>
          </a:p>
        </p:txBody>
      </p:sp>
      <p:sp>
        <p:nvSpPr>
          <p:cNvPr id="16" name="TextBox 15">
            <a:extLst>
              <a:ext uri="{FF2B5EF4-FFF2-40B4-BE49-F238E27FC236}">
                <a16:creationId xmlns:a16="http://schemas.microsoft.com/office/drawing/2014/main" id="{639139D9-80BB-000B-8066-DAE2A936D60F}"/>
              </a:ext>
            </a:extLst>
          </p:cNvPr>
          <p:cNvSpPr txBox="1"/>
          <p:nvPr/>
        </p:nvSpPr>
        <p:spPr>
          <a:xfrm>
            <a:off x="2111700" y="2780180"/>
            <a:ext cx="1670627" cy="307777"/>
          </a:xfrm>
          <a:prstGeom prst="rect">
            <a:avLst/>
          </a:prstGeom>
          <a:noFill/>
        </p:spPr>
        <p:txBody>
          <a:bodyPr wrap="square" rtlCol="0">
            <a:spAutoFit/>
          </a:bodyPr>
          <a:lstStyle/>
          <a:p>
            <a:pPr algn="ctr"/>
            <a:r>
              <a:rPr lang="en-IN" dirty="0" err="1"/>
              <a:t>Janhavi</a:t>
            </a:r>
            <a:r>
              <a:rPr lang="en-IN" dirty="0"/>
              <a:t> Dubey</a:t>
            </a:r>
          </a:p>
        </p:txBody>
      </p:sp>
      <p:sp>
        <p:nvSpPr>
          <p:cNvPr id="17" name="TextBox 16">
            <a:extLst>
              <a:ext uri="{FF2B5EF4-FFF2-40B4-BE49-F238E27FC236}">
                <a16:creationId xmlns:a16="http://schemas.microsoft.com/office/drawing/2014/main" id="{2C7BA0F9-8D44-12DE-D3E6-59B1C4F43ADF}"/>
              </a:ext>
            </a:extLst>
          </p:cNvPr>
          <p:cNvSpPr txBox="1"/>
          <p:nvPr/>
        </p:nvSpPr>
        <p:spPr>
          <a:xfrm>
            <a:off x="359285" y="2780181"/>
            <a:ext cx="1670627" cy="307777"/>
          </a:xfrm>
          <a:prstGeom prst="rect">
            <a:avLst/>
          </a:prstGeom>
          <a:noFill/>
        </p:spPr>
        <p:txBody>
          <a:bodyPr wrap="square" rtlCol="0">
            <a:spAutoFit/>
          </a:bodyPr>
          <a:lstStyle/>
          <a:p>
            <a:pPr algn="ctr"/>
            <a:r>
              <a:rPr lang="en-IN" dirty="0"/>
              <a:t>Atul Kumar</a:t>
            </a:r>
          </a:p>
        </p:txBody>
      </p:sp>
      <p:sp>
        <p:nvSpPr>
          <p:cNvPr id="18" name="TextBox 17">
            <a:extLst>
              <a:ext uri="{FF2B5EF4-FFF2-40B4-BE49-F238E27FC236}">
                <a16:creationId xmlns:a16="http://schemas.microsoft.com/office/drawing/2014/main" id="{ECA50CFB-F69F-CDA7-0520-40FE9C366801}"/>
              </a:ext>
            </a:extLst>
          </p:cNvPr>
          <p:cNvSpPr txBox="1"/>
          <p:nvPr/>
        </p:nvSpPr>
        <p:spPr>
          <a:xfrm>
            <a:off x="3947180" y="2779471"/>
            <a:ext cx="1670627" cy="307777"/>
          </a:xfrm>
          <a:prstGeom prst="rect">
            <a:avLst/>
          </a:prstGeom>
          <a:noFill/>
        </p:spPr>
        <p:txBody>
          <a:bodyPr wrap="square" rtlCol="0">
            <a:spAutoFit/>
          </a:bodyPr>
          <a:lstStyle/>
          <a:p>
            <a:r>
              <a:rPr lang="en-IN" dirty="0"/>
              <a:t>Shreya Chaudhary </a:t>
            </a:r>
          </a:p>
        </p:txBody>
      </p:sp>
      <p:sp>
        <p:nvSpPr>
          <p:cNvPr id="19" name="TextBox 18">
            <a:extLst>
              <a:ext uri="{FF2B5EF4-FFF2-40B4-BE49-F238E27FC236}">
                <a16:creationId xmlns:a16="http://schemas.microsoft.com/office/drawing/2014/main" id="{AC042002-AA71-4DF8-502B-B30C226E1564}"/>
              </a:ext>
            </a:extLst>
          </p:cNvPr>
          <p:cNvSpPr txBox="1"/>
          <p:nvPr/>
        </p:nvSpPr>
        <p:spPr>
          <a:xfrm>
            <a:off x="5489102" y="2759903"/>
            <a:ext cx="1670627" cy="307777"/>
          </a:xfrm>
          <a:prstGeom prst="rect">
            <a:avLst/>
          </a:prstGeom>
          <a:noFill/>
        </p:spPr>
        <p:txBody>
          <a:bodyPr wrap="square" rtlCol="0">
            <a:spAutoFit/>
          </a:bodyPr>
          <a:lstStyle/>
          <a:p>
            <a:pPr algn="ctr"/>
            <a:r>
              <a:rPr lang="en-IN" dirty="0"/>
              <a:t>Varsha Raj</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5"/>
          <p:cNvSpPr txBox="1"/>
          <p:nvPr/>
        </p:nvSpPr>
        <p:spPr>
          <a:xfrm>
            <a:off x="135650" y="158575"/>
            <a:ext cx="16692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Introduction</a:t>
            </a:r>
            <a:endParaRPr sz="1800" dirty="0">
              <a:solidFill>
                <a:schemeClr val="dk1"/>
              </a:solidFill>
              <a:latin typeface="IBM Plex Sans Medium"/>
              <a:ea typeface="IBM Plex Sans Medium"/>
              <a:cs typeface="IBM Plex Sans Medium"/>
              <a:sym typeface="IBM Plex Sans Medium"/>
            </a:endParaRPr>
          </a:p>
        </p:txBody>
      </p:sp>
      <p:sp>
        <p:nvSpPr>
          <p:cNvPr id="71" name="Google Shape;71;p15"/>
          <p:cNvSpPr txBox="1"/>
          <p:nvPr/>
        </p:nvSpPr>
        <p:spPr>
          <a:xfrm>
            <a:off x="135650" y="632274"/>
            <a:ext cx="8872700" cy="4029177"/>
          </a:xfrm>
          <a:prstGeom prst="rect">
            <a:avLst/>
          </a:prstGeom>
          <a:noFill/>
          <a:ln>
            <a:noFill/>
          </a:ln>
        </p:spPr>
        <p:txBody>
          <a:bodyPr spcFirstLastPara="1" wrap="square" lIns="91425" tIns="91425" rIns="91425" bIns="91425" anchor="ctr" anchorCtr="0">
            <a:noAutofit/>
          </a:bodyPr>
          <a:lstStyle/>
          <a:p>
            <a:pPr marL="114300" lvl="0" algn="l" rtl="0">
              <a:spcBef>
                <a:spcPts val="0"/>
              </a:spcBef>
              <a:spcAft>
                <a:spcPts val="0"/>
              </a:spcAft>
              <a:buClr>
                <a:schemeClr val="dk1"/>
              </a:buClr>
              <a:buSzPts val="1800"/>
            </a:pPr>
            <a:r>
              <a:rPr lang="en" sz="1800" dirty="0">
                <a:solidFill>
                  <a:schemeClr val="dk1"/>
                </a:solidFill>
                <a:latin typeface="IBM Plex Sans Medium" panose="020B0603050203000203" pitchFamily="34" charset="0"/>
              </a:rPr>
              <a:t>Overview of the Project</a:t>
            </a:r>
          </a:p>
          <a:p>
            <a:pPr marL="114300" lvl="0" algn="just" rtl="0">
              <a:spcBef>
                <a:spcPts val="0"/>
              </a:spcBef>
              <a:spcAft>
                <a:spcPts val="0"/>
              </a:spcAft>
              <a:buClr>
                <a:schemeClr val="dk1"/>
              </a:buClr>
              <a:buSzPts val="1800"/>
            </a:pPr>
            <a:r>
              <a:rPr lang="en-US" sz="1100" dirty="0">
                <a:latin typeface="IBM Plex Sans" panose="020B0503050203000203" pitchFamily="34" charset="0"/>
              </a:rPr>
              <a:t>The "Early Warning Systems" project is designed to leverage data analytics for improving early warning systems for natural disasters such as earthquakes, hurricanes, and floods. This initiative aims to enhance the accuracy and timeliness of disaster predictions by integrating and analyzing diverse datasets. It supports Sustainable Development Goals (SDG) 13: Climate Action, and SDG 11: Sustainable Cities and Communities, by working towards increasing community resilience and minimizing the impacts of natural disasters.</a:t>
            </a:r>
          </a:p>
          <a:p>
            <a:pPr marL="114300" lvl="0" algn="l" rtl="0">
              <a:spcBef>
                <a:spcPts val="0"/>
              </a:spcBef>
              <a:spcAft>
                <a:spcPts val="0"/>
              </a:spcAft>
              <a:buClr>
                <a:schemeClr val="dk1"/>
              </a:buClr>
              <a:buSzPts val="1800"/>
            </a:pPr>
            <a:endParaRPr lang="en-US" sz="1100" dirty="0">
              <a:solidFill>
                <a:schemeClr val="dk1"/>
              </a:solidFill>
              <a:latin typeface="IBM Plex Sans" panose="020B0503050203000203" pitchFamily="34" charset="0"/>
            </a:endParaRPr>
          </a:p>
          <a:p>
            <a:pPr marL="114300" lvl="0" algn="l" rtl="0">
              <a:spcBef>
                <a:spcPts val="0"/>
              </a:spcBef>
              <a:spcAft>
                <a:spcPts val="0"/>
              </a:spcAft>
              <a:buClr>
                <a:schemeClr val="dk1"/>
              </a:buClr>
              <a:buSzPts val="1800"/>
            </a:pPr>
            <a:endParaRPr lang="en" sz="1100" dirty="0">
              <a:solidFill>
                <a:schemeClr val="dk1"/>
              </a:solidFill>
              <a:latin typeface="IBM Plex Sans Medium" panose="020B0603050203000203" pitchFamily="34" charset="0"/>
            </a:endParaRPr>
          </a:p>
          <a:p>
            <a:pPr marL="114300" lvl="2" algn="just">
              <a:buClr>
                <a:schemeClr val="dk1"/>
              </a:buClr>
              <a:buSzPts val="1800"/>
            </a:pPr>
            <a:r>
              <a:rPr lang="en" sz="1800" dirty="0">
                <a:solidFill>
                  <a:schemeClr val="dk1"/>
                </a:solidFill>
                <a:latin typeface="IBM Plex Sans Medium" panose="020B0603050203000203" pitchFamily="34" charset="0"/>
              </a:rPr>
              <a:t>Objective</a:t>
            </a:r>
          </a:p>
          <a:p>
            <a:pPr marL="114300" lvl="2" algn="just">
              <a:buClr>
                <a:schemeClr val="dk1"/>
              </a:buClr>
              <a:buSzPts val="1800"/>
            </a:pPr>
            <a:r>
              <a:rPr lang="en" sz="1100" dirty="0">
                <a:solidFill>
                  <a:schemeClr val="dk1"/>
                </a:solidFill>
                <a:latin typeface="IBM Plex Sans" panose="020B0503050203000203" pitchFamily="34" charset="0"/>
              </a:rPr>
              <a:t> </a:t>
            </a:r>
            <a:r>
              <a:rPr lang="en-US" sz="1100" dirty="0">
                <a:solidFill>
                  <a:schemeClr val="dk1"/>
                </a:solidFill>
                <a:latin typeface="IBM Plex Sans" panose="020B0503050203000203" pitchFamily="34" charset="0"/>
              </a:rPr>
              <a:t>The primary objective of the project is to develop and refine early warning systems for natural disasters using advanced data analytics. This involves:</a:t>
            </a:r>
          </a:p>
          <a:p>
            <a:pPr marL="114300" lvl="2" algn="just">
              <a:buClr>
                <a:schemeClr val="dk1"/>
              </a:buClr>
              <a:buSzPts val="1800"/>
            </a:pPr>
            <a:endParaRPr lang="en-US" sz="1100" dirty="0">
              <a:solidFill>
                <a:schemeClr val="dk1"/>
              </a:solidFill>
              <a:latin typeface="IBM Plex Sans" panose="020B0503050203000203" pitchFamily="34" charset="0"/>
            </a:endParaRPr>
          </a:p>
          <a:p>
            <a:pPr marL="285750" lvl="2" indent="-171450" algn="just">
              <a:buClr>
                <a:schemeClr val="dk1"/>
              </a:buClr>
              <a:buSzPts val="1800"/>
              <a:buFont typeface="Arial" panose="020B0604020202020204" pitchFamily="34" charset="0"/>
              <a:buChar char="•"/>
            </a:pPr>
            <a:r>
              <a:rPr lang="en-US" sz="1100" dirty="0">
                <a:solidFill>
                  <a:schemeClr val="dk1"/>
                </a:solidFill>
                <a:latin typeface="IBM Plex Sans" panose="020B0503050203000203" pitchFamily="34" charset="0"/>
              </a:rPr>
              <a:t>Collecting and integrating diverse datasets from multiple sources related to natural disasters.</a:t>
            </a:r>
          </a:p>
          <a:p>
            <a:pPr marL="285750" lvl="2" indent="-171450" algn="just">
              <a:buClr>
                <a:schemeClr val="dk1"/>
              </a:buClr>
              <a:buSzPts val="1800"/>
              <a:buFont typeface="Arial" panose="020B0604020202020204" pitchFamily="34" charset="0"/>
              <a:buChar char="•"/>
            </a:pPr>
            <a:r>
              <a:rPr lang="en-US" sz="1100" dirty="0">
                <a:solidFill>
                  <a:schemeClr val="dk1"/>
                </a:solidFill>
                <a:latin typeface="IBM Plex Sans" panose="020B0503050203000203" pitchFamily="34" charset="0"/>
              </a:rPr>
              <a:t>Utilizing sophisticated data analytics tools to improve prediction accuracy and response times.</a:t>
            </a:r>
          </a:p>
          <a:p>
            <a:pPr marL="285750" lvl="2" indent="-171450" algn="just">
              <a:buClr>
                <a:schemeClr val="dk1"/>
              </a:buClr>
              <a:buSzPts val="1800"/>
              <a:buFont typeface="Arial" panose="020B0604020202020204" pitchFamily="34" charset="0"/>
              <a:buChar char="•"/>
            </a:pPr>
            <a:r>
              <a:rPr lang="en-US" sz="1100" dirty="0">
                <a:solidFill>
                  <a:schemeClr val="dk1"/>
                </a:solidFill>
                <a:latin typeface="IBM Plex Sans" panose="020B0503050203000203" pitchFamily="34" charset="0"/>
              </a:rPr>
              <a:t>Developing predictive models for various types of natural disasters.</a:t>
            </a:r>
          </a:p>
          <a:p>
            <a:pPr marL="285750" lvl="2" indent="-171450" algn="just">
              <a:buClr>
                <a:schemeClr val="dk1"/>
              </a:buClr>
              <a:buSzPts val="1800"/>
              <a:buFont typeface="Arial" panose="020B0604020202020204" pitchFamily="34" charset="0"/>
              <a:buChar char="•"/>
            </a:pPr>
            <a:r>
              <a:rPr lang="en-US" sz="1100" dirty="0">
                <a:solidFill>
                  <a:schemeClr val="dk1"/>
                </a:solidFill>
                <a:latin typeface="IBM Plex Sans" panose="020B0503050203000203" pitchFamily="34" charset="0"/>
              </a:rPr>
              <a:t>Creating an efficient alert system that operates based on real-time data analysis.</a:t>
            </a:r>
          </a:p>
          <a:p>
            <a:pPr marL="285750" lvl="2" indent="-171450" algn="just">
              <a:buClr>
                <a:schemeClr val="dk1"/>
              </a:buClr>
              <a:buSzPts val="1800"/>
              <a:buFont typeface="Arial" panose="020B0604020202020204" pitchFamily="34" charset="0"/>
              <a:buChar char="•"/>
            </a:pPr>
            <a:r>
              <a:rPr lang="en-US" sz="1100" dirty="0">
                <a:solidFill>
                  <a:schemeClr val="dk1"/>
                </a:solidFill>
                <a:latin typeface="IBM Plex Sans" panose="020B0503050203000203" pitchFamily="34" charset="0"/>
              </a:rPr>
              <a:t>Providing actionable insights and recommendations to stakeholders for improved disaster preparedness and response. </a:t>
            </a:r>
          </a:p>
          <a:p>
            <a:pPr marL="285750" lvl="2" indent="-171450" algn="just">
              <a:buClr>
                <a:schemeClr val="dk1"/>
              </a:buClr>
              <a:buSzPts val="1800"/>
              <a:buFont typeface="Arial" panose="020B0604020202020204" pitchFamily="34" charset="0"/>
              <a:buChar char="•"/>
            </a:pPr>
            <a:r>
              <a:rPr lang="en-US" sz="1100" dirty="0">
                <a:solidFill>
                  <a:schemeClr val="dk1"/>
                </a:solidFill>
                <a:latin typeface="IBM Plex Sans" panose="020B0503050203000203" pitchFamily="34" charset="0"/>
              </a:rPr>
              <a:t>Contributing to the achievement of SDG 13 and SDG 11 by boosting community resilience and reducing the impact of natural disasters.</a:t>
            </a:r>
            <a:endParaRPr lang="en-US" sz="1100" dirty="0">
              <a:latin typeface="IBM Plex Sans" panose="020B0503050203000203" pitchFamily="34" charset="0"/>
            </a:endParaRPr>
          </a:p>
          <a:p>
            <a:pPr marL="114300" lvl="2" algn="just">
              <a:buClr>
                <a:schemeClr val="dk1"/>
              </a:buClr>
              <a:buSzPts val="1800"/>
            </a:pPr>
            <a:endParaRPr lang="en-US" sz="1100" dirty="0">
              <a:solidFill>
                <a:schemeClr val="dk1"/>
              </a:solidFill>
              <a:latin typeface="IBM Plex Sans" panose="020B0503050203000203" pitchFamily="34" charset="0"/>
            </a:endParaRPr>
          </a:p>
        </p:txBody>
      </p:sp>
      <p:sp>
        <p:nvSpPr>
          <p:cNvPr id="72" name="Google Shape;72;p15"/>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1F3D57D4-8FE8-1C74-7B9A-2C0104A506C8}"/>
              </a:ext>
            </a:extLst>
          </p:cNvPr>
          <p:cNvPicPr>
            <a:picLocks noChangeAspect="1"/>
          </p:cNvPicPr>
          <p:nvPr/>
        </p:nvPicPr>
        <p:blipFill>
          <a:blip r:embed="rId3"/>
          <a:stretch>
            <a:fillRect/>
          </a:stretch>
        </p:blipFill>
        <p:spPr>
          <a:xfrm>
            <a:off x="8388307" y="4281855"/>
            <a:ext cx="620043" cy="620043"/>
          </a:xfrm>
          <a:prstGeom prst="rect">
            <a:avLst/>
          </a:prstGeom>
        </p:spPr>
      </p:pic>
      <p:pic>
        <p:nvPicPr>
          <p:cNvPr id="5" name="Picture 4">
            <a:extLst>
              <a:ext uri="{FF2B5EF4-FFF2-40B4-BE49-F238E27FC236}">
                <a16:creationId xmlns:a16="http://schemas.microsoft.com/office/drawing/2014/main" id="{0E358FEA-FD7F-5BC3-FED8-92FBFC7FD96E}"/>
              </a:ext>
            </a:extLst>
          </p:cNvPr>
          <p:cNvPicPr>
            <a:picLocks noChangeAspect="1"/>
          </p:cNvPicPr>
          <p:nvPr/>
        </p:nvPicPr>
        <p:blipFill>
          <a:blip r:embed="rId4"/>
          <a:stretch>
            <a:fillRect/>
          </a:stretch>
        </p:blipFill>
        <p:spPr>
          <a:xfrm>
            <a:off x="7768263" y="4281854"/>
            <a:ext cx="620044" cy="6200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p16"/>
          <p:cNvSpPr txBox="1"/>
          <p:nvPr/>
        </p:nvSpPr>
        <p:spPr>
          <a:xfrm>
            <a:off x="208675" y="169000"/>
            <a:ext cx="2639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Problem Identification</a:t>
            </a:r>
            <a:endParaRPr sz="1800" dirty="0">
              <a:solidFill>
                <a:schemeClr val="dk1"/>
              </a:solidFill>
              <a:latin typeface="IBM Plex Sans Medium"/>
              <a:ea typeface="IBM Plex Sans Medium"/>
              <a:cs typeface="IBM Plex Sans Medium"/>
              <a:sym typeface="IBM Plex Sans Medium"/>
            </a:endParaRPr>
          </a:p>
        </p:txBody>
      </p:sp>
      <p:sp>
        <p:nvSpPr>
          <p:cNvPr id="78" name="Google Shape;78;p16"/>
          <p:cNvSpPr txBox="1"/>
          <p:nvPr/>
        </p:nvSpPr>
        <p:spPr>
          <a:xfrm>
            <a:off x="344653" y="642700"/>
            <a:ext cx="8597395" cy="4167839"/>
          </a:xfrm>
          <a:prstGeom prst="rect">
            <a:avLst/>
          </a:prstGeom>
          <a:noFill/>
          <a:ln>
            <a:noFill/>
          </a:ln>
        </p:spPr>
        <p:txBody>
          <a:bodyPr spcFirstLastPara="1" wrap="square" lIns="91425" tIns="91425" rIns="91425" bIns="91425" anchor="ctr" anchorCtr="0">
            <a:noAutofit/>
          </a:bodyPr>
          <a:lstStyle/>
          <a:p>
            <a:pPr marL="114300" lvl="0" algn="l" rtl="0">
              <a:spcBef>
                <a:spcPts val="0"/>
              </a:spcBef>
              <a:spcAft>
                <a:spcPts val="0"/>
              </a:spcAft>
              <a:buClr>
                <a:schemeClr val="dk1"/>
              </a:buClr>
              <a:buSzPts val="1800"/>
            </a:pPr>
            <a:r>
              <a:rPr lang="en-US" dirty="0">
                <a:solidFill>
                  <a:schemeClr val="dk1"/>
                </a:solidFill>
                <a:latin typeface="IBM Plex Sans Medium" panose="020B0603050203000203" pitchFamily="34" charset="0"/>
              </a:rPr>
              <a:t>Problem Statement</a:t>
            </a:r>
          </a:p>
          <a:p>
            <a:pPr marL="114300" lvl="0" algn="l" rtl="0">
              <a:spcBef>
                <a:spcPts val="0"/>
              </a:spcBef>
              <a:spcAft>
                <a:spcPts val="0"/>
              </a:spcAft>
              <a:buClr>
                <a:schemeClr val="dk1"/>
              </a:buClr>
              <a:buSzPts val="1800"/>
            </a:pPr>
            <a:endParaRPr lang="en-US" sz="500" dirty="0">
              <a:solidFill>
                <a:schemeClr val="dk1"/>
              </a:solidFill>
              <a:latin typeface="IBM Plex Sans" panose="020B0503050203000203" pitchFamily="34" charset="0"/>
            </a:endParaRPr>
          </a:p>
          <a:p>
            <a:pPr marL="114300" lvl="0" algn="l" rtl="0">
              <a:spcBef>
                <a:spcPts val="0"/>
              </a:spcBef>
              <a:spcAft>
                <a:spcPts val="0"/>
              </a:spcAft>
              <a:buClr>
                <a:schemeClr val="dk1"/>
              </a:buClr>
              <a:buSzPts val="1800"/>
            </a:pPr>
            <a:r>
              <a:rPr lang="en-US" sz="1050" dirty="0">
                <a:solidFill>
                  <a:schemeClr val="dk1"/>
                </a:solidFill>
                <a:latin typeface="IBM Plex Sans" panose="020B0503050203000203" pitchFamily="34" charset="0"/>
              </a:rPr>
              <a:t>Natural disasters pose a significant threat to human life, infrastructure, and economic stability due to their unpredictability. Current early warning systems often face challenges such as limited data integration, insufficient accuracy, and delayed alerts, leading to inadequate preparation and response. This results in substantial damage and loss during such events. There is an urgent need for advanced data analytics to enhance the predictive capabilities of these systems, which would enable more timely and effective disaster responses and mitigation efforts.</a:t>
            </a:r>
          </a:p>
          <a:p>
            <a:pPr marL="114300" lvl="0" algn="l" rtl="0">
              <a:spcBef>
                <a:spcPts val="0"/>
              </a:spcBef>
              <a:spcAft>
                <a:spcPts val="0"/>
              </a:spcAft>
              <a:buClr>
                <a:schemeClr val="dk1"/>
              </a:buClr>
              <a:buSzPts val="1800"/>
            </a:pPr>
            <a:endParaRPr lang="en-US" sz="1100" dirty="0">
              <a:solidFill>
                <a:schemeClr val="dk1"/>
              </a:solidFill>
              <a:latin typeface="IBM Plex Sans Medium" panose="020B0603050203000203" pitchFamily="34" charset="0"/>
            </a:endParaRPr>
          </a:p>
          <a:p>
            <a:pPr marL="114300" lvl="0" algn="l" rtl="0">
              <a:spcBef>
                <a:spcPts val="0"/>
              </a:spcBef>
              <a:spcAft>
                <a:spcPts val="0"/>
              </a:spcAft>
              <a:buClr>
                <a:schemeClr val="dk1"/>
              </a:buClr>
              <a:buSzPts val="1800"/>
            </a:pPr>
            <a:r>
              <a:rPr lang="en-US" dirty="0">
                <a:solidFill>
                  <a:schemeClr val="dk1"/>
                </a:solidFill>
                <a:latin typeface="IBM Plex Sans Medium" panose="020B0603050203000203" pitchFamily="34" charset="0"/>
              </a:rPr>
              <a:t>Significance of the Problem</a:t>
            </a:r>
          </a:p>
          <a:p>
            <a:pPr marL="114300" lvl="0" algn="l" rtl="0">
              <a:spcBef>
                <a:spcPts val="0"/>
              </a:spcBef>
              <a:spcAft>
                <a:spcPts val="0"/>
              </a:spcAft>
              <a:buClr>
                <a:schemeClr val="dk1"/>
              </a:buClr>
              <a:buSzPts val="1800"/>
            </a:pPr>
            <a:endParaRPr lang="en-US" sz="500" dirty="0">
              <a:solidFill>
                <a:schemeClr val="dk1"/>
              </a:solidFill>
              <a:latin typeface="IBM Plex Sans Medium" panose="020B0603050203000203" pitchFamily="34" charset="0"/>
            </a:endParaRPr>
          </a:p>
          <a:p>
            <a:pPr marL="114300" lvl="0" algn="l" rtl="0">
              <a:spcBef>
                <a:spcPts val="0"/>
              </a:spcBef>
              <a:spcAft>
                <a:spcPts val="0"/>
              </a:spcAft>
              <a:buClr>
                <a:schemeClr val="dk1"/>
              </a:buClr>
              <a:buSzPts val="1800"/>
            </a:pPr>
            <a:r>
              <a:rPr lang="en-US" sz="1100" dirty="0">
                <a:solidFill>
                  <a:schemeClr val="dk1"/>
                </a:solidFill>
                <a:latin typeface="IBM Plex Sans" panose="020B0503050203000203" pitchFamily="34" charset="0"/>
              </a:rPr>
              <a:t>The significance of improving early warning systems through data analytics is multifaceted:</a:t>
            </a:r>
          </a:p>
          <a:p>
            <a:pPr marL="114300" lvl="0" algn="l" rtl="0">
              <a:spcBef>
                <a:spcPts val="0"/>
              </a:spcBef>
              <a:spcAft>
                <a:spcPts val="0"/>
              </a:spcAft>
              <a:buClr>
                <a:schemeClr val="dk1"/>
              </a:buClr>
              <a:buSzPts val="1800"/>
            </a:pPr>
            <a:endParaRPr lang="en-US" sz="500" dirty="0">
              <a:solidFill>
                <a:schemeClr val="dk1"/>
              </a:solidFill>
              <a:latin typeface="IBM Plex Sans" panose="020B0503050203000203" pitchFamily="34" charset="0"/>
            </a:endParaRPr>
          </a:p>
          <a:p>
            <a:pPr marL="285750" lvl="0" indent="-171450" algn="l" rtl="0">
              <a:spcBef>
                <a:spcPts val="0"/>
              </a:spcBef>
              <a:spcAft>
                <a:spcPts val="0"/>
              </a:spcAft>
              <a:buClr>
                <a:schemeClr val="dk1"/>
              </a:buClr>
              <a:buSzPts val="1800"/>
              <a:buFont typeface="Arial" panose="020B0604020202020204" pitchFamily="34" charset="0"/>
              <a:buChar char="•"/>
            </a:pPr>
            <a:r>
              <a:rPr lang="en-US" sz="1000" dirty="0">
                <a:solidFill>
                  <a:schemeClr val="dk1"/>
                </a:solidFill>
                <a:latin typeface="IBM Plex Sans" panose="020B0503050203000203" pitchFamily="34" charset="0"/>
              </a:rPr>
              <a:t>Human Safety: Enhanced predictive accuracy can lead to earlier warnings, giving people more time to evacuate or take necessary precautions, potentially saving thousands of lives.</a:t>
            </a:r>
          </a:p>
          <a:p>
            <a:pPr marL="285750" lvl="0" indent="-171450" algn="l" rtl="0">
              <a:spcBef>
                <a:spcPts val="0"/>
              </a:spcBef>
              <a:spcAft>
                <a:spcPts val="0"/>
              </a:spcAft>
              <a:buClr>
                <a:schemeClr val="dk1"/>
              </a:buClr>
              <a:buSzPts val="1800"/>
              <a:buFont typeface="Arial" panose="020B0604020202020204" pitchFamily="34" charset="0"/>
              <a:buChar char="•"/>
            </a:pPr>
            <a:r>
              <a:rPr lang="en-US" sz="1000" dirty="0">
                <a:solidFill>
                  <a:schemeClr val="dk1"/>
                </a:solidFill>
                <a:latin typeface="IBM Plex Sans" panose="020B0503050203000203" pitchFamily="34" charset="0"/>
              </a:rPr>
              <a:t>Infrastructure Protection: Timely predictions can help protect critical infrastructure by allowing for the implementation of necessary safeguards and the preparation of emergency response strategies.</a:t>
            </a:r>
          </a:p>
          <a:p>
            <a:pPr marL="285750" lvl="0" indent="-171450" algn="l" rtl="0">
              <a:spcBef>
                <a:spcPts val="0"/>
              </a:spcBef>
              <a:spcAft>
                <a:spcPts val="0"/>
              </a:spcAft>
              <a:buClr>
                <a:schemeClr val="dk1"/>
              </a:buClr>
              <a:buSzPts val="1800"/>
              <a:buFont typeface="Arial" panose="020B0604020202020204" pitchFamily="34" charset="0"/>
              <a:buChar char="•"/>
            </a:pPr>
            <a:r>
              <a:rPr lang="en-US" sz="1000" dirty="0">
                <a:solidFill>
                  <a:schemeClr val="dk1"/>
                </a:solidFill>
                <a:latin typeface="IBM Plex Sans" panose="020B0503050203000203" pitchFamily="34" charset="0"/>
              </a:rPr>
              <a:t>Economic Stability: By mitigating the impact of natural disasters, these systems can significantly reduce economic losses from damage to property and disruptions to business operations.</a:t>
            </a:r>
          </a:p>
          <a:p>
            <a:pPr marL="114300" lvl="0" algn="l" rtl="0">
              <a:spcBef>
                <a:spcPts val="0"/>
              </a:spcBef>
              <a:spcAft>
                <a:spcPts val="0"/>
              </a:spcAft>
              <a:buClr>
                <a:schemeClr val="dk1"/>
              </a:buClr>
              <a:buSzPts val="1800"/>
            </a:pPr>
            <a:endParaRPr lang="en-US" sz="1000" dirty="0">
              <a:solidFill>
                <a:schemeClr val="dk1"/>
              </a:solidFill>
              <a:latin typeface="IBM Plex Sans Medium" panose="020B0603050203000203" pitchFamily="34" charset="0"/>
            </a:endParaRPr>
          </a:p>
          <a:p>
            <a:pPr marL="114300" lvl="0" algn="l" rtl="0">
              <a:spcBef>
                <a:spcPts val="0"/>
              </a:spcBef>
              <a:spcAft>
                <a:spcPts val="0"/>
              </a:spcAft>
              <a:buClr>
                <a:schemeClr val="dk1"/>
              </a:buClr>
              <a:buSzPts val="1800"/>
            </a:pPr>
            <a:endParaRPr lang="en-US" sz="1000" dirty="0">
              <a:solidFill>
                <a:schemeClr val="dk1"/>
              </a:solidFill>
              <a:latin typeface="IBM Plex Sans Medium" panose="020B0603050203000203" pitchFamily="34" charset="0"/>
            </a:endParaRPr>
          </a:p>
          <a:p>
            <a:pPr marL="114300" lvl="0" algn="l" rtl="0">
              <a:spcBef>
                <a:spcPts val="0"/>
              </a:spcBef>
              <a:spcAft>
                <a:spcPts val="0"/>
              </a:spcAft>
              <a:buClr>
                <a:schemeClr val="dk1"/>
              </a:buClr>
              <a:buSzPts val="1800"/>
            </a:pPr>
            <a:r>
              <a:rPr lang="en-US" dirty="0">
                <a:solidFill>
                  <a:schemeClr val="dk1"/>
                </a:solidFill>
                <a:latin typeface="IBM Plex Sans Medium" panose="020B0603050203000203" pitchFamily="34" charset="0"/>
              </a:rPr>
              <a:t>Relevant SDGs</a:t>
            </a:r>
          </a:p>
          <a:p>
            <a:pPr marL="114300" lvl="0" algn="l" rtl="0">
              <a:spcBef>
                <a:spcPts val="0"/>
              </a:spcBef>
              <a:spcAft>
                <a:spcPts val="0"/>
              </a:spcAft>
              <a:buClr>
                <a:schemeClr val="dk1"/>
              </a:buClr>
              <a:buSzPts val="1800"/>
            </a:pPr>
            <a:endParaRPr lang="en-US" sz="500" dirty="0">
              <a:solidFill>
                <a:schemeClr val="dk1"/>
              </a:solidFill>
              <a:latin typeface="IBM Plex Sans Medium" panose="020B0603050203000203" pitchFamily="34" charset="0"/>
            </a:endParaRPr>
          </a:p>
          <a:p>
            <a:pPr marL="285750" lvl="0" indent="-171450" algn="l" rtl="0">
              <a:spcBef>
                <a:spcPts val="0"/>
              </a:spcBef>
              <a:spcAft>
                <a:spcPts val="0"/>
              </a:spcAft>
              <a:buClr>
                <a:schemeClr val="dk1"/>
              </a:buClr>
              <a:buSzPts val="1800"/>
              <a:buFont typeface="Arial" panose="020B0604020202020204" pitchFamily="34" charset="0"/>
              <a:buChar char="•"/>
            </a:pPr>
            <a:r>
              <a:rPr lang="en-US" sz="1050" dirty="0">
                <a:solidFill>
                  <a:schemeClr val="dk1"/>
                </a:solidFill>
                <a:latin typeface="IBM Plex Sans Medium" panose="020B0603050203000203" pitchFamily="34" charset="0"/>
              </a:rPr>
              <a:t>SDG 11: Sustainable Cities and Communities</a:t>
            </a:r>
          </a:p>
          <a:p>
            <a:pPr marL="285750" lvl="0" indent="-171450" algn="l" rtl="0">
              <a:spcBef>
                <a:spcPts val="0"/>
              </a:spcBef>
              <a:spcAft>
                <a:spcPts val="0"/>
              </a:spcAft>
              <a:buClr>
                <a:schemeClr val="dk1"/>
              </a:buClr>
              <a:buSzPts val="1800"/>
              <a:buFont typeface="Arial" panose="020B0604020202020204" pitchFamily="34" charset="0"/>
              <a:buChar char="•"/>
            </a:pPr>
            <a:r>
              <a:rPr lang="en-US" sz="1050" dirty="0">
                <a:solidFill>
                  <a:schemeClr val="dk1"/>
                </a:solidFill>
                <a:latin typeface="IBM Plex Sans Medium" panose="020B0603050203000203" pitchFamily="34" charset="0"/>
              </a:rPr>
              <a:t>SDG 13: Climate Action</a:t>
            </a:r>
          </a:p>
        </p:txBody>
      </p:sp>
      <p:sp>
        <p:nvSpPr>
          <p:cNvPr id="79" name="Google Shape;79;p16"/>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1E4FDD43-9CD4-2738-245E-A626222BAA62}"/>
              </a:ext>
            </a:extLst>
          </p:cNvPr>
          <p:cNvPicPr>
            <a:picLocks noChangeAspect="1"/>
          </p:cNvPicPr>
          <p:nvPr/>
        </p:nvPicPr>
        <p:blipFill>
          <a:blip r:embed="rId3"/>
          <a:stretch>
            <a:fillRect/>
          </a:stretch>
        </p:blipFill>
        <p:spPr>
          <a:xfrm>
            <a:off x="7810579" y="24047"/>
            <a:ext cx="995492" cy="995492"/>
          </a:xfrm>
          <a:prstGeom prst="rect">
            <a:avLst/>
          </a:prstGeom>
        </p:spPr>
      </p:pic>
      <p:pic>
        <p:nvPicPr>
          <p:cNvPr id="5" name="Picture 4">
            <a:extLst>
              <a:ext uri="{FF2B5EF4-FFF2-40B4-BE49-F238E27FC236}">
                <a16:creationId xmlns:a16="http://schemas.microsoft.com/office/drawing/2014/main" id="{D9B9FD12-4F8C-1D31-FAD3-1D14D63F0A0D}"/>
              </a:ext>
            </a:extLst>
          </p:cNvPr>
          <p:cNvPicPr>
            <a:picLocks noChangeAspect="1"/>
          </p:cNvPicPr>
          <p:nvPr/>
        </p:nvPicPr>
        <p:blipFill>
          <a:blip r:embed="rId4"/>
          <a:stretch>
            <a:fillRect/>
          </a:stretch>
        </p:blipFill>
        <p:spPr>
          <a:xfrm>
            <a:off x="8088876" y="3985484"/>
            <a:ext cx="717195" cy="8250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p:nvPr/>
        </p:nvSpPr>
        <p:spPr>
          <a:xfrm>
            <a:off x="93925" y="148150"/>
            <a:ext cx="2639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IBM Plex Sans Medium"/>
                <a:ea typeface="IBM Plex Sans Medium"/>
                <a:cs typeface="IBM Plex Sans Medium"/>
                <a:sym typeface="IBM Plex Sans Medium"/>
              </a:rPr>
              <a:t>Data Collection</a:t>
            </a:r>
            <a:endParaRPr sz="1800">
              <a:solidFill>
                <a:schemeClr val="dk1"/>
              </a:solidFill>
              <a:latin typeface="IBM Plex Sans Medium"/>
              <a:ea typeface="IBM Plex Sans Medium"/>
              <a:cs typeface="IBM Plex Sans Medium"/>
              <a:sym typeface="IBM Plex Sans Medium"/>
            </a:endParaRPr>
          </a:p>
        </p:txBody>
      </p:sp>
      <p:sp>
        <p:nvSpPr>
          <p:cNvPr id="85" name="Google Shape;85;p17"/>
          <p:cNvSpPr txBox="1"/>
          <p:nvPr/>
        </p:nvSpPr>
        <p:spPr>
          <a:xfrm>
            <a:off x="124759" y="506632"/>
            <a:ext cx="8894481" cy="4602080"/>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 sz="2000" dirty="0">
                <a:solidFill>
                  <a:schemeClr val="dk1"/>
                </a:solidFill>
                <a:latin typeface="IBM Plex Sans Medium" panose="020B0603050203000203" pitchFamily="34" charset="0"/>
              </a:rPr>
              <a:t>Sources of Data</a:t>
            </a:r>
          </a:p>
          <a:p>
            <a:pPr marL="114300" lvl="0" algn="l" rtl="0">
              <a:spcBef>
                <a:spcPts val="0"/>
              </a:spcBef>
              <a:spcAft>
                <a:spcPts val="0"/>
              </a:spcAft>
              <a:buClr>
                <a:schemeClr val="dk1"/>
              </a:buClr>
              <a:buSzPts val="1800"/>
            </a:pPr>
            <a:endParaRPr lang="en-IN" sz="500" dirty="0">
              <a:solidFill>
                <a:schemeClr val="dk1"/>
              </a:solidFill>
            </a:endParaRPr>
          </a:p>
          <a:p>
            <a:pPr marL="114300" lvl="0" algn="l" rtl="0">
              <a:spcBef>
                <a:spcPts val="0"/>
              </a:spcBef>
              <a:spcAft>
                <a:spcPts val="0"/>
              </a:spcAft>
              <a:buClr>
                <a:schemeClr val="dk1"/>
              </a:buClr>
              <a:buSzPts val="1800"/>
            </a:pPr>
            <a:r>
              <a:rPr lang="en-US" sz="1600" dirty="0">
                <a:solidFill>
                  <a:schemeClr val="dk1"/>
                </a:solidFill>
                <a:latin typeface="IBM Plex Sans Medium" panose="020B0603050203000203" pitchFamily="34" charset="0"/>
              </a:rPr>
              <a:t>Kaggle</a:t>
            </a:r>
            <a:r>
              <a:rPr lang="en-US" dirty="0">
                <a:solidFill>
                  <a:schemeClr val="dk1"/>
                </a:solidFill>
                <a:latin typeface="IBM Plex Sans Medium" panose="020B0603050203000203" pitchFamily="34" charset="0"/>
              </a:rPr>
              <a:t>: </a:t>
            </a:r>
            <a:r>
              <a:rPr lang="en-US" sz="1200" dirty="0">
                <a:solidFill>
                  <a:schemeClr val="dk1"/>
                </a:solidFill>
                <a:latin typeface="IBM Plex Sans Medium" panose="020B0603050203000203" pitchFamily="34" charset="0"/>
              </a:rPr>
              <a:t>Access to a wide array of datasets related to natural disasters,  weather patterns, and seismic activity.</a:t>
            </a:r>
          </a:p>
          <a:p>
            <a:pPr marL="114300" lvl="0" algn="l" rtl="0">
              <a:spcBef>
                <a:spcPts val="0"/>
              </a:spcBef>
              <a:spcAft>
                <a:spcPts val="0"/>
              </a:spcAft>
              <a:buClr>
                <a:schemeClr val="dk1"/>
              </a:buClr>
              <a:buSzPts val="1800"/>
            </a:pPr>
            <a:endParaRPr lang="en-US" sz="2000" dirty="0">
              <a:solidFill>
                <a:schemeClr val="dk1"/>
              </a:solidFill>
              <a:latin typeface="IBM Plex Sans Medium" panose="020B0603050203000203" pitchFamily="34" charset="0"/>
            </a:endParaRPr>
          </a:p>
        </p:txBody>
      </p:sp>
      <p:sp>
        <p:nvSpPr>
          <p:cNvPr id="86" name="Google Shape;86;p17"/>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BC8C7275-7A55-DB79-B096-2A2A4DA4F4BE}"/>
              </a:ext>
            </a:extLst>
          </p:cNvPr>
          <p:cNvPicPr>
            <a:picLocks noChangeAspect="1"/>
          </p:cNvPicPr>
          <p:nvPr/>
        </p:nvPicPr>
        <p:blipFill>
          <a:blip r:embed="rId3"/>
          <a:stretch>
            <a:fillRect/>
          </a:stretch>
        </p:blipFill>
        <p:spPr>
          <a:xfrm>
            <a:off x="7941366" y="31874"/>
            <a:ext cx="924339" cy="924339"/>
          </a:xfrm>
          <a:prstGeom prst="rect">
            <a:avLst/>
          </a:prstGeom>
        </p:spPr>
      </p:pic>
      <p:pic>
        <p:nvPicPr>
          <p:cNvPr id="5" name="Picture 4">
            <a:extLst>
              <a:ext uri="{FF2B5EF4-FFF2-40B4-BE49-F238E27FC236}">
                <a16:creationId xmlns:a16="http://schemas.microsoft.com/office/drawing/2014/main" id="{77BD765D-3AD7-F6FA-B68E-80DC49FDD03C}"/>
              </a:ext>
            </a:extLst>
          </p:cNvPr>
          <p:cNvPicPr>
            <a:picLocks noChangeAspect="1"/>
          </p:cNvPicPr>
          <p:nvPr/>
        </p:nvPicPr>
        <p:blipFill>
          <a:blip r:embed="rId4"/>
          <a:stretch>
            <a:fillRect/>
          </a:stretch>
        </p:blipFill>
        <p:spPr>
          <a:xfrm>
            <a:off x="8495567" y="4312503"/>
            <a:ext cx="614141" cy="614141"/>
          </a:xfrm>
          <a:prstGeom prst="rect">
            <a:avLst/>
          </a:prstGeom>
        </p:spPr>
      </p:pic>
      <p:pic>
        <p:nvPicPr>
          <p:cNvPr id="7" name="Picture 6">
            <a:extLst>
              <a:ext uri="{FF2B5EF4-FFF2-40B4-BE49-F238E27FC236}">
                <a16:creationId xmlns:a16="http://schemas.microsoft.com/office/drawing/2014/main" id="{1A739118-49B3-B81B-10A8-BCC1C6125FC6}"/>
              </a:ext>
            </a:extLst>
          </p:cNvPr>
          <p:cNvPicPr>
            <a:picLocks noChangeAspect="1"/>
          </p:cNvPicPr>
          <p:nvPr/>
        </p:nvPicPr>
        <p:blipFill>
          <a:blip r:embed="rId5"/>
          <a:stretch>
            <a:fillRect/>
          </a:stretch>
        </p:blipFill>
        <p:spPr>
          <a:xfrm>
            <a:off x="351302" y="1276874"/>
            <a:ext cx="5521320" cy="36650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8"/>
          <p:cNvSpPr txBox="1"/>
          <p:nvPr/>
        </p:nvSpPr>
        <p:spPr>
          <a:xfrm>
            <a:off x="156500" y="127275"/>
            <a:ext cx="2639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Data Preprocessing</a:t>
            </a:r>
            <a:endParaRPr sz="1800" dirty="0">
              <a:solidFill>
                <a:schemeClr val="dk1"/>
              </a:solidFill>
              <a:latin typeface="IBM Plex Sans Medium"/>
              <a:ea typeface="IBM Plex Sans Medium"/>
              <a:cs typeface="IBM Plex Sans Medium"/>
              <a:sym typeface="IBM Plex Sans Medium"/>
            </a:endParaRPr>
          </a:p>
        </p:txBody>
      </p:sp>
      <p:sp>
        <p:nvSpPr>
          <p:cNvPr id="92" name="Google Shape;92;p18"/>
          <p:cNvSpPr txBox="1"/>
          <p:nvPr/>
        </p:nvSpPr>
        <p:spPr>
          <a:xfrm>
            <a:off x="367747" y="600974"/>
            <a:ext cx="8507895" cy="4130051"/>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 sz="1800" dirty="0">
                <a:solidFill>
                  <a:schemeClr val="dk1"/>
                </a:solidFill>
                <a:latin typeface="IBM Plex Sans Medium" panose="020B0603050203000203" pitchFamily="34" charset="0"/>
              </a:rPr>
              <a:t>Data Cleaning Method</a:t>
            </a:r>
          </a:p>
          <a:p>
            <a:pPr marL="400050" lvl="0" indent="-285750" algn="l" rtl="0">
              <a:spcBef>
                <a:spcPts val="0"/>
              </a:spcBef>
              <a:spcAft>
                <a:spcPts val="0"/>
              </a:spcAft>
              <a:buClr>
                <a:schemeClr val="dk1"/>
              </a:buClr>
              <a:buSzPts val="1800"/>
              <a:buFont typeface="Arial" panose="020B0604020202020204" pitchFamily="34" charset="0"/>
              <a:buChar char="•"/>
            </a:pPr>
            <a:r>
              <a:rPr lang="en-IN" sz="1600" dirty="0">
                <a:solidFill>
                  <a:schemeClr val="dk1"/>
                </a:solidFill>
                <a:latin typeface="IBM Plex Sans Medium" panose="020B0603050203000203" pitchFamily="34" charset="0"/>
              </a:rPr>
              <a:t>Removing Duplicates:- </a:t>
            </a:r>
          </a:p>
          <a:p>
            <a:pPr marL="114300" lvl="0" algn="l" rtl="0">
              <a:spcBef>
                <a:spcPts val="0"/>
              </a:spcBef>
              <a:spcAft>
                <a:spcPts val="0"/>
              </a:spcAft>
              <a:buClr>
                <a:schemeClr val="dk1"/>
              </a:buClr>
              <a:buSzPts val="1800"/>
            </a:pPr>
            <a:endParaRPr lang="en-IN" sz="1600" dirty="0">
              <a:solidFill>
                <a:schemeClr val="dk1"/>
              </a:solidFill>
              <a:latin typeface="IBM Plex Sans Medium" panose="020B0603050203000203" pitchFamily="34" charset="0"/>
            </a:endParaRPr>
          </a:p>
          <a:p>
            <a:pPr marL="114300" lvl="0" algn="l" rtl="0">
              <a:spcBef>
                <a:spcPts val="0"/>
              </a:spcBef>
              <a:spcAft>
                <a:spcPts val="0"/>
              </a:spcAft>
              <a:buClr>
                <a:schemeClr val="dk1"/>
              </a:buClr>
              <a:buSzPts val="1800"/>
            </a:pPr>
            <a:endParaRPr lang="en-IN" sz="1600" dirty="0">
              <a:solidFill>
                <a:schemeClr val="dk1"/>
              </a:solidFill>
              <a:latin typeface="IBM Plex Sans Medium" panose="020B0603050203000203" pitchFamily="34" charset="0"/>
            </a:endParaRPr>
          </a:p>
          <a:p>
            <a:pPr marL="114300" lvl="0" algn="l" rtl="0">
              <a:spcBef>
                <a:spcPts val="0"/>
              </a:spcBef>
              <a:spcAft>
                <a:spcPts val="0"/>
              </a:spcAft>
              <a:buClr>
                <a:schemeClr val="dk1"/>
              </a:buClr>
              <a:buSzPts val="1800"/>
            </a:pPr>
            <a:endParaRPr sz="1600" dirty="0">
              <a:solidFill>
                <a:schemeClr val="dk1"/>
              </a:solidFill>
              <a:latin typeface="IBM Plex Sans Medium" panose="020B0603050203000203" pitchFamily="34" charset="0"/>
            </a:endParaRPr>
          </a:p>
          <a:p>
            <a:pPr marL="114300" lvl="0" algn="l" rtl="0">
              <a:spcBef>
                <a:spcPts val="0"/>
              </a:spcBef>
              <a:spcAft>
                <a:spcPts val="0"/>
              </a:spcAft>
              <a:buClr>
                <a:schemeClr val="dk1"/>
              </a:buClr>
              <a:buSzPts val="1800"/>
            </a:pPr>
            <a:r>
              <a:rPr lang="en" sz="1800" dirty="0">
                <a:solidFill>
                  <a:schemeClr val="dk1"/>
                </a:solidFill>
                <a:latin typeface="IBM Plex Sans Medium" panose="020B0603050203000203" pitchFamily="34" charset="0"/>
              </a:rPr>
              <a:t>Handling Missing Values</a:t>
            </a:r>
          </a:p>
          <a:p>
            <a:pPr marL="400050" lvl="0" indent="-285750" algn="l" rtl="0">
              <a:spcBef>
                <a:spcPts val="0"/>
              </a:spcBef>
              <a:spcAft>
                <a:spcPts val="0"/>
              </a:spcAft>
              <a:buClr>
                <a:schemeClr val="dk1"/>
              </a:buClr>
              <a:buSzPts val="1800"/>
              <a:buFont typeface="Arial" panose="020B0604020202020204" pitchFamily="34" charset="0"/>
              <a:buChar char="•"/>
            </a:pPr>
            <a:r>
              <a:rPr lang="en" sz="1600" dirty="0">
                <a:solidFill>
                  <a:schemeClr val="dk1"/>
                </a:solidFill>
                <a:latin typeface="IBM Plex Sans Medium" panose="020B0603050203000203" pitchFamily="34" charset="0"/>
              </a:rPr>
              <a:t>Deletion:-</a:t>
            </a:r>
          </a:p>
          <a:p>
            <a:pPr marL="114300" lvl="0" algn="l" rtl="0">
              <a:spcBef>
                <a:spcPts val="0"/>
              </a:spcBef>
              <a:spcAft>
                <a:spcPts val="0"/>
              </a:spcAft>
              <a:buClr>
                <a:schemeClr val="dk1"/>
              </a:buClr>
              <a:buSzPts val="1800"/>
            </a:pPr>
            <a:endParaRPr lang="en" sz="1600" dirty="0">
              <a:solidFill>
                <a:schemeClr val="dk1"/>
              </a:solidFill>
              <a:latin typeface="IBM Plex Sans Medium" panose="020B0603050203000203" pitchFamily="34" charset="0"/>
            </a:endParaRPr>
          </a:p>
          <a:p>
            <a:pPr marL="400050" lvl="0" indent="-285750" algn="l" rtl="0">
              <a:spcBef>
                <a:spcPts val="0"/>
              </a:spcBef>
              <a:spcAft>
                <a:spcPts val="0"/>
              </a:spcAft>
              <a:buClr>
                <a:schemeClr val="dk1"/>
              </a:buClr>
              <a:buSzPts val="1800"/>
              <a:buFont typeface="Arial" panose="020B0604020202020204" pitchFamily="34" charset="0"/>
              <a:buChar char="•"/>
            </a:pPr>
            <a:r>
              <a:rPr lang="en" sz="1600" dirty="0">
                <a:solidFill>
                  <a:schemeClr val="dk1"/>
                </a:solidFill>
                <a:latin typeface="IBM Plex Sans Medium" panose="020B0603050203000203" pitchFamily="34" charset="0"/>
              </a:rPr>
              <a:t>Using Indicators:-</a:t>
            </a:r>
          </a:p>
          <a:p>
            <a:pPr marL="114300" lvl="0" algn="l" rtl="0">
              <a:spcBef>
                <a:spcPts val="0"/>
              </a:spcBef>
              <a:spcAft>
                <a:spcPts val="0"/>
              </a:spcAft>
              <a:buClr>
                <a:schemeClr val="dk1"/>
              </a:buClr>
              <a:buSzPts val="1800"/>
            </a:pPr>
            <a:endParaRPr lang="en" sz="1600" dirty="0">
              <a:solidFill>
                <a:schemeClr val="dk1"/>
              </a:solidFill>
              <a:latin typeface="IBM Plex Sans Medium" panose="020B0603050203000203" pitchFamily="34" charset="0"/>
            </a:endParaRPr>
          </a:p>
          <a:p>
            <a:pPr marL="400050" lvl="0" indent="-285750" algn="l" rtl="0">
              <a:spcBef>
                <a:spcPts val="0"/>
              </a:spcBef>
              <a:spcAft>
                <a:spcPts val="0"/>
              </a:spcAft>
              <a:buClr>
                <a:schemeClr val="dk1"/>
              </a:buClr>
              <a:buSzPts val="1800"/>
              <a:buFont typeface="Arial" panose="020B0604020202020204" pitchFamily="34" charset="0"/>
              <a:buChar char="•"/>
            </a:pPr>
            <a:r>
              <a:rPr lang="en-IN" sz="1600" dirty="0">
                <a:latin typeface="IBM Plex Sans Medium" panose="020B0603050203000203" pitchFamily="34" charset="0"/>
              </a:rPr>
              <a:t>Imputation:</a:t>
            </a:r>
            <a:endParaRPr lang="en" sz="1600" dirty="0">
              <a:solidFill>
                <a:schemeClr val="dk1"/>
              </a:solidFill>
              <a:latin typeface="IBM Plex Sans Medium" panose="020B0603050203000203" pitchFamily="34" charset="0"/>
            </a:endParaRPr>
          </a:p>
          <a:p>
            <a:pPr marL="400050" lvl="0" indent="-285750" algn="l" rtl="0">
              <a:spcBef>
                <a:spcPts val="0"/>
              </a:spcBef>
              <a:spcAft>
                <a:spcPts val="0"/>
              </a:spcAft>
              <a:buClr>
                <a:schemeClr val="dk1"/>
              </a:buClr>
              <a:buSzPts val="1800"/>
              <a:buFont typeface="Arial" panose="020B0604020202020204" pitchFamily="34" charset="0"/>
              <a:buChar char="•"/>
            </a:pPr>
            <a:endParaRPr lang="en" sz="1600" dirty="0">
              <a:solidFill>
                <a:schemeClr val="dk1"/>
              </a:solidFill>
            </a:endParaRPr>
          </a:p>
          <a:p>
            <a:pPr marL="114300" lvl="0" algn="l" rtl="0">
              <a:spcBef>
                <a:spcPts val="0"/>
              </a:spcBef>
              <a:spcAft>
                <a:spcPts val="0"/>
              </a:spcAft>
              <a:buClr>
                <a:schemeClr val="dk1"/>
              </a:buClr>
              <a:buSzPts val="1800"/>
            </a:pPr>
            <a:endParaRPr lang="en" sz="1800" dirty="0">
              <a:solidFill>
                <a:schemeClr val="dk1"/>
              </a:solidFill>
            </a:endParaRPr>
          </a:p>
          <a:p>
            <a:pPr marL="114300" lvl="0" algn="l" rtl="0">
              <a:spcBef>
                <a:spcPts val="0"/>
              </a:spcBef>
              <a:spcAft>
                <a:spcPts val="0"/>
              </a:spcAft>
              <a:buClr>
                <a:schemeClr val="dk1"/>
              </a:buClr>
              <a:buSzPts val="1800"/>
            </a:pPr>
            <a:endParaRPr lang="en" sz="1800" dirty="0">
              <a:solidFill>
                <a:schemeClr val="dk1"/>
              </a:solidFill>
            </a:endParaRPr>
          </a:p>
        </p:txBody>
      </p:sp>
      <p:sp>
        <p:nvSpPr>
          <p:cNvPr id="93" name="Google Shape;93;p18"/>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FDBA691B-148D-0B07-4D96-5581318DAA2C}"/>
              </a:ext>
            </a:extLst>
          </p:cNvPr>
          <p:cNvPicPr>
            <a:picLocks noChangeAspect="1"/>
          </p:cNvPicPr>
          <p:nvPr/>
        </p:nvPicPr>
        <p:blipFill>
          <a:blip r:embed="rId3"/>
          <a:stretch>
            <a:fillRect/>
          </a:stretch>
        </p:blipFill>
        <p:spPr>
          <a:xfrm>
            <a:off x="3450743" y="904849"/>
            <a:ext cx="1543265" cy="362001"/>
          </a:xfrm>
          <a:prstGeom prst="rect">
            <a:avLst/>
          </a:prstGeom>
        </p:spPr>
      </p:pic>
      <p:pic>
        <p:nvPicPr>
          <p:cNvPr id="5" name="Picture 4">
            <a:extLst>
              <a:ext uri="{FF2B5EF4-FFF2-40B4-BE49-F238E27FC236}">
                <a16:creationId xmlns:a16="http://schemas.microsoft.com/office/drawing/2014/main" id="{05845C56-D8C7-B05A-B0AD-2BC617D389AC}"/>
              </a:ext>
            </a:extLst>
          </p:cNvPr>
          <p:cNvPicPr>
            <a:picLocks noChangeAspect="1"/>
          </p:cNvPicPr>
          <p:nvPr/>
        </p:nvPicPr>
        <p:blipFill>
          <a:blip r:embed="rId4"/>
          <a:stretch>
            <a:fillRect/>
          </a:stretch>
        </p:blipFill>
        <p:spPr>
          <a:xfrm>
            <a:off x="3491229" y="2788182"/>
            <a:ext cx="1190791" cy="238158"/>
          </a:xfrm>
          <a:prstGeom prst="rect">
            <a:avLst/>
          </a:prstGeom>
        </p:spPr>
      </p:pic>
      <p:pic>
        <p:nvPicPr>
          <p:cNvPr id="9" name="Picture 8">
            <a:extLst>
              <a:ext uri="{FF2B5EF4-FFF2-40B4-BE49-F238E27FC236}">
                <a16:creationId xmlns:a16="http://schemas.microsoft.com/office/drawing/2014/main" id="{5D2CF2EB-4DD1-0AEF-331B-A52D29798342}"/>
              </a:ext>
            </a:extLst>
          </p:cNvPr>
          <p:cNvPicPr>
            <a:picLocks noChangeAspect="1"/>
          </p:cNvPicPr>
          <p:nvPr/>
        </p:nvPicPr>
        <p:blipFill>
          <a:blip r:embed="rId5"/>
          <a:stretch>
            <a:fillRect/>
          </a:stretch>
        </p:blipFill>
        <p:spPr>
          <a:xfrm>
            <a:off x="3450743" y="3272015"/>
            <a:ext cx="5144218" cy="619211"/>
          </a:xfrm>
          <a:prstGeom prst="rect">
            <a:avLst/>
          </a:prstGeom>
        </p:spPr>
      </p:pic>
      <p:pic>
        <p:nvPicPr>
          <p:cNvPr id="11" name="Picture 10">
            <a:extLst>
              <a:ext uri="{FF2B5EF4-FFF2-40B4-BE49-F238E27FC236}">
                <a16:creationId xmlns:a16="http://schemas.microsoft.com/office/drawing/2014/main" id="{0894E0F2-F360-67D3-D52B-1AC47B799BDF}"/>
              </a:ext>
            </a:extLst>
          </p:cNvPr>
          <p:cNvPicPr>
            <a:picLocks noChangeAspect="1"/>
          </p:cNvPicPr>
          <p:nvPr/>
        </p:nvPicPr>
        <p:blipFill>
          <a:blip r:embed="rId6"/>
          <a:stretch>
            <a:fillRect/>
          </a:stretch>
        </p:blipFill>
        <p:spPr>
          <a:xfrm>
            <a:off x="3448167" y="2198508"/>
            <a:ext cx="986786" cy="2678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135650" y="116850"/>
            <a:ext cx="2639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IBM Plex Sans Medium"/>
                <a:ea typeface="IBM Plex Sans Medium"/>
                <a:cs typeface="IBM Plex Sans Medium"/>
                <a:sym typeface="IBM Plex Sans Medium"/>
              </a:rPr>
              <a:t>Data Analysis</a:t>
            </a:r>
            <a:endParaRPr sz="1800">
              <a:solidFill>
                <a:schemeClr val="dk1"/>
              </a:solidFill>
              <a:latin typeface="IBM Plex Sans Medium"/>
              <a:ea typeface="IBM Plex Sans Medium"/>
              <a:cs typeface="IBM Plex Sans Medium"/>
              <a:sym typeface="IBM Plex Sans Medium"/>
            </a:endParaRPr>
          </a:p>
        </p:txBody>
      </p:sp>
      <p:sp>
        <p:nvSpPr>
          <p:cNvPr id="99" name="Google Shape;99;p19"/>
          <p:cNvSpPr txBox="1"/>
          <p:nvPr/>
        </p:nvSpPr>
        <p:spPr>
          <a:xfrm>
            <a:off x="73959" y="590550"/>
            <a:ext cx="9022977" cy="4196603"/>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 sz="1800" dirty="0">
                <a:solidFill>
                  <a:schemeClr val="dk1"/>
                </a:solidFill>
                <a:latin typeface="IBM Plex Sans" panose="020B0503050203000203" pitchFamily="34" charset="0"/>
              </a:rPr>
              <a:t>Analytical Tools and Methods Used</a:t>
            </a:r>
          </a:p>
          <a:p>
            <a:pPr marL="114300" lvl="0" algn="l" rtl="0">
              <a:spcBef>
                <a:spcPts val="0"/>
              </a:spcBef>
              <a:spcAft>
                <a:spcPts val="0"/>
              </a:spcAft>
              <a:buClr>
                <a:schemeClr val="dk1"/>
              </a:buClr>
              <a:buSzPts val="1800"/>
            </a:pPr>
            <a:endParaRPr lang="en" sz="100" dirty="0">
              <a:solidFill>
                <a:schemeClr val="dk1"/>
              </a:solidFill>
              <a:latin typeface="IBM Plex Sans" panose="020B0503050203000203" pitchFamily="34" charset="0"/>
            </a:endParaRPr>
          </a:p>
          <a:p>
            <a:pPr marL="114300" lvl="8">
              <a:buClr>
                <a:schemeClr val="dk1"/>
              </a:buClr>
              <a:buSzPts val="1800"/>
            </a:pPr>
            <a:r>
              <a:rPr lang="en-US" sz="1050" dirty="0">
                <a:solidFill>
                  <a:schemeClr val="dk1"/>
                </a:solidFill>
                <a:latin typeface="IBM Plex Sans" panose="020B0503050203000203" pitchFamily="34" charset="0"/>
              </a:rPr>
              <a:t>The project leverages a combination of tools and programming languages to handle different aspects of data analysis:</a:t>
            </a:r>
          </a:p>
          <a:p>
            <a:pPr marL="114300" lvl="8">
              <a:buClr>
                <a:schemeClr val="dk1"/>
              </a:buClr>
              <a:buSzPts val="1800"/>
            </a:pPr>
            <a:endParaRPr lang="en-US" sz="200" dirty="0">
              <a:solidFill>
                <a:schemeClr val="dk1"/>
              </a:solidFill>
              <a:latin typeface="IBM Plex Sans" panose="020B0503050203000203" pitchFamily="34" charset="0"/>
            </a:endParaRPr>
          </a:p>
          <a:p>
            <a:pPr marL="285750" lvl="8" indent="-171450">
              <a:buClr>
                <a:schemeClr val="dk1"/>
              </a:buClr>
              <a:buSzPts val="1800"/>
              <a:buFont typeface="Arial" panose="020B0604020202020204" pitchFamily="34" charset="0"/>
              <a:buChar char="•"/>
            </a:pPr>
            <a:r>
              <a:rPr lang="en-US" sz="1050" dirty="0">
                <a:solidFill>
                  <a:schemeClr val="dk1"/>
                </a:solidFill>
                <a:latin typeface="IBM Plex Sans" panose="020B0503050203000203" pitchFamily="34" charset="0"/>
              </a:rPr>
              <a:t>Python: The backbone for advanced data analysis, modeling, and visualization. Python's extensive libraries such as Pandas for data manipulation, NumPy for numerical data, Matplotlib and Seaborn for data visualization, and Scikit-learn for machine learning make it ideal for this project.</a:t>
            </a:r>
          </a:p>
          <a:p>
            <a:pPr marL="285750" lvl="8" indent="-171450">
              <a:buClr>
                <a:schemeClr val="dk1"/>
              </a:buClr>
              <a:buSzPts val="1800"/>
              <a:buFont typeface="Arial" panose="020B0604020202020204" pitchFamily="34" charset="0"/>
              <a:buChar char="•"/>
            </a:pPr>
            <a:r>
              <a:rPr lang="en-US" sz="1050" dirty="0">
                <a:solidFill>
                  <a:schemeClr val="dk1"/>
                </a:solidFill>
                <a:latin typeface="IBM Plex Sans" panose="020B0503050203000203" pitchFamily="34" charset="0"/>
              </a:rPr>
              <a:t>Dashboard Tools: Power BI is used for creating interactive dashboards that present findings, visualize trends, and alert decision-makers in real-time.</a:t>
            </a:r>
          </a:p>
          <a:p>
            <a:pPr marL="114300" lvl="8">
              <a:buClr>
                <a:schemeClr val="dk1"/>
              </a:buClr>
              <a:buSzPts val="1800"/>
            </a:pPr>
            <a:endParaRPr sz="1050" dirty="0">
              <a:solidFill>
                <a:schemeClr val="dk1"/>
              </a:solidFill>
              <a:latin typeface="IBM Plex Sans" panose="020B0503050203000203" pitchFamily="34" charset="0"/>
            </a:endParaRPr>
          </a:p>
          <a:p>
            <a:pPr marL="114300" lvl="0" algn="l" rtl="0">
              <a:spcBef>
                <a:spcPts val="0"/>
              </a:spcBef>
              <a:spcAft>
                <a:spcPts val="0"/>
              </a:spcAft>
              <a:buClr>
                <a:schemeClr val="dk1"/>
              </a:buClr>
              <a:buSzPts val="1800"/>
            </a:pPr>
            <a:r>
              <a:rPr lang="en" sz="1800" dirty="0">
                <a:solidFill>
                  <a:schemeClr val="dk1"/>
                </a:solidFill>
                <a:latin typeface="IBM Plex Sans" panose="020B0503050203000203" pitchFamily="34" charset="0"/>
              </a:rPr>
              <a:t>Key Findings</a:t>
            </a:r>
          </a:p>
          <a:p>
            <a:pPr marL="114300" lvl="0" algn="l" rtl="0">
              <a:spcBef>
                <a:spcPts val="0"/>
              </a:spcBef>
              <a:spcAft>
                <a:spcPts val="0"/>
              </a:spcAft>
              <a:buClr>
                <a:schemeClr val="dk1"/>
              </a:buClr>
              <a:buSzPts val="1800"/>
            </a:pPr>
            <a:endParaRPr lang="en" sz="100" dirty="0">
              <a:solidFill>
                <a:schemeClr val="dk1"/>
              </a:solidFill>
              <a:latin typeface="IBM Plex Sans" panose="020B0503050203000203" pitchFamily="34" charset="0"/>
            </a:endParaRPr>
          </a:p>
          <a:p>
            <a:pPr marL="114300" lvl="0" algn="l" rtl="0">
              <a:spcBef>
                <a:spcPts val="0"/>
              </a:spcBef>
              <a:spcAft>
                <a:spcPts val="0"/>
              </a:spcAft>
              <a:buClr>
                <a:schemeClr val="dk1"/>
              </a:buClr>
              <a:buSzPts val="1800"/>
            </a:pPr>
            <a:r>
              <a:rPr lang="en-US" sz="1050" dirty="0">
                <a:latin typeface="IBM Plex Sans" panose="020B0503050203000203" pitchFamily="34" charset="0"/>
              </a:rPr>
              <a:t>The analysis and modeling in the "Early Warning Systems" project yielded key findings: </a:t>
            </a:r>
          </a:p>
          <a:p>
            <a:pPr marL="114300" lvl="0" algn="l" rtl="0">
              <a:spcBef>
                <a:spcPts val="0"/>
              </a:spcBef>
              <a:spcAft>
                <a:spcPts val="0"/>
              </a:spcAft>
              <a:buClr>
                <a:schemeClr val="dk1"/>
              </a:buClr>
              <a:buSzPts val="1800"/>
            </a:pPr>
            <a:endParaRPr lang="en-US" sz="200" dirty="0">
              <a:latin typeface="IBM Plex Sans" panose="020B0503050203000203" pitchFamily="34" charset="0"/>
            </a:endParaRPr>
          </a:p>
          <a:p>
            <a:pPr marL="285750" lvl="0" indent="-171450" algn="l" rtl="0">
              <a:spcBef>
                <a:spcPts val="0"/>
              </a:spcBef>
              <a:spcAft>
                <a:spcPts val="0"/>
              </a:spcAft>
              <a:buClr>
                <a:schemeClr val="dk1"/>
              </a:buClr>
              <a:buSzPts val="1800"/>
              <a:buFont typeface="Arial" panose="020B0604020202020204" pitchFamily="34" charset="0"/>
              <a:buChar char="•"/>
            </a:pPr>
            <a:r>
              <a:rPr lang="en-US" sz="1050" dirty="0">
                <a:latin typeface="IBM Plex Sans" panose="020B0503050203000203" pitchFamily="34" charset="0"/>
              </a:rPr>
              <a:t>Predictive models displayed high accuracy in forecasting natural disasters, pinpointing crucial influencing variables. </a:t>
            </a:r>
          </a:p>
          <a:p>
            <a:pPr marL="285750" lvl="0" indent="-171450" algn="l" rtl="0">
              <a:spcBef>
                <a:spcPts val="0"/>
              </a:spcBef>
              <a:spcAft>
                <a:spcPts val="0"/>
              </a:spcAft>
              <a:buClr>
                <a:schemeClr val="dk1"/>
              </a:buClr>
              <a:buSzPts val="1800"/>
              <a:buFont typeface="Arial" panose="020B0604020202020204" pitchFamily="34" charset="0"/>
              <a:buChar char="•"/>
            </a:pPr>
            <a:r>
              <a:rPr lang="en-US" sz="1050" dirty="0">
                <a:latin typeface="IBM Plex Sans" panose="020B0503050203000203" pitchFamily="34" charset="0"/>
              </a:rPr>
              <a:t>Significant data gaps were identified, especially in under-monitored areas and for rarer disaster types, suggesting a need for increased data collection. </a:t>
            </a:r>
          </a:p>
          <a:p>
            <a:pPr marL="285750" lvl="0" indent="-171450" algn="l" rtl="0">
              <a:spcBef>
                <a:spcPts val="0"/>
              </a:spcBef>
              <a:spcAft>
                <a:spcPts val="0"/>
              </a:spcAft>
              <a:buClr>
                <a:schemeClr val="dk1"/>
              </a:buClr>
              <a:buSzPts val="1800"/>
              <a:buFont typeface="Arial" panose="020B0604020202020204" pitchFamily="34" charset="0"/>
              <a:buChar char="•"/>
            </a:pPr>
            <a:r>
              <a:rPr lang="en-US" sz="1050" dirty="0">
                <a:latin typeface="IBM Plex Sans" panose="020B0503050203000203" pitchFamily="34" charset="0"/>
              </a:rPr>
              <a:t>The project showcased improved response times, with faster alerts reducing lead times for warnings, thus enhancing the overall effectiveness of disaster responses.</a:t>
            </a:r>
          </a:p>
          <a:p>
            <a:pPr marL="114300" lvl="0" algn="l" rtl="0">
              <a:spcBef>
                <a:spcPts val="0"/>
              </a:spcBef>
              <a:spcAft>
                <a:spcPts val="0"/>
              </a:spcAft>
              <a:buClr>
                <a:schemeClr val="dk1"/>
              </a:buClr>
              <a:buSzPts val="1800"/>
            </a:pPr>
            <a:endParaRPr lang="en" sz="1800" dirty="0">
              <a:solidFill>
                <a:schemeClr val="dk1"/>
              </a:solidFill>
              <a:latin typeface="IBM Plex Sans" panose="020B0503050203000203" pitchFamily="34" charset="0"/>
            </a:endParaRPr>
          </a:p>
          <a:p>
            <a:pPr marL="114300" lvl="0" algn="l" rtl="0">
              <a:spcBef>
                <a:spcPts val="0"/>
              </a:spcBef>
              <a:spcAft>
                <a:spcPts val="0"/>
              </a:spcAft>
              <a:buClr>
                <a:schemeClr val="dk1"/>
              </a:buClr>
              <a:buSzPts val="1800"/>
            </a:pPr>
            <a:r>
              <a:rPr lang="en" sz="1800" dirty="0">
                <a:solidFill>
                  <a:schemeClr val="dk1"/>
                </a:solidFill>
                <a:latin typeface="IBM Plex Sans" panose="020B0503050203000203" pitchFamily="34" charset="0"/>
              </a:rPr>
              <a:t>Insights Derived</a:t>
            </a:r>
          </a:p>
          <a:p>
            <a:pPr marL="114300" lvl="0" algn="l" rtl="0">
              <a:spcBef>
                <a:spcPts val="0"/>
              </a:spcBef>
              <a:spcAft>
                <a:spcPts val="0"/>
              </a:spcAft>
              <a:buClr>
                <a:schemeClr val="dk1"/>
              </a:buClr>
              <a:buSzPts val="1800"/>
            </a:pPr>
            <a:endParaRPr lang="en" sz="200" dirty="0">
              <a:solidFill>
                <a:schemeClr val="dk1"/>
              </a:solidFill>
              <a:latin typeface="IBM Plex Sans" panose="020B0503050203000203" pitchFamily="34" charset="0"/>
            </a:endParaRPr>
          </a:p>
          <a:p>
            <a:pPr marL="114300" lvl="0" algn="l" rtl="0">
              <a:spcBef>
                <a:spcPts val="0"/>
              </a:spcBef>
              <a:spcAft>
                <a:spcPts val="0"/>
              </a:spcAft>
              <a:buClr>
                <a:schemeClr val="dk1"/>
              </a:buClr>
              <a:buSzPts val="1800"/>
            </a:pPr>
            <a:r>
              <a:rPr lang="en-US" sz="1050" dirty="0">
                <a:latin typeface="IBM Plex Sans" panose="020B0503050203000203" pitchFamily="34" charset="0"/>
              </a:rPr>
              <a:t>Insights from the "Early Warning Systems" project enhance disaster strategies: Improved risk assessments using predictive models, better resource allocation, supported policy changes for infrastructure safety, increased community engagement, and potential technological advancements like AI for real-time data analysis, boosting disaster preparedness and response.</a:t>
            </a:r>
            <a:endParaRPr sz="1050" dirty="0">
              <a:solidFill>
                <a:schemeClr val="dk1"/>
              </a:solidFill>
              <a:latin typeface="IBM Plex Sans" panose="020B0503050203000203" pitchFamily="34" charset="0"/>
            </a:endParaRP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2F832213-2DDE-0952-1DD7-ACC98D006D81}"/>
              </a:ext>
            </a:extLst>
          </p:cNvPr>
          <p:cNvPicPr>
            <a:picLocks noChangeAspect="1"/>
          </p:cNvPicPr>
          <p:nvPr/>
        </p:nvPicPr>
        <p:blipFill>
          <a:blip r:embed="rId3"/>
          <a:stretch>
            <a:fillRect/>
          </a:stretch>
        </p:blipFill>
        <p:spPr>
          <a:xfrm>
            <a:off x="8326275" y="612947"/>
            <a:ext cx="313460" cy="313460"/>
          </a:xfrm>
          <a:prstGeom prst="rect">
            <a:avLst/>
          </a:prstGeom>
        </p:spPr>
      </p:pic>
      <p:pic>
        <p:nvPicPr>
          <p:cNvPr id="5" name="Picture 4">
            <a:extLst>
              <a:ext uri="{FF2B5EF4-FFF2-40B4-BE49-F238E27FC236}">
                <a16:creationId xmlns:a16="http://schemas.microsoft.com/office/drawing/2014/main" id="{21068A8E-4714-E06A-70F2-4FBE636D939A}"/>
              </a:ext>
            </a:extLst>
          </p:cNvPr>
          <p:cNvPicPr>
            <a:picLocks noChangeAspect="1"/>
          </p:cNvPicPr>
          <p:nvPr/>
        </p:nvPicPr>
        <p:blipFill>
          <a:blip r:embed="rId4"/>
          <a:stretch>
            <a:fillRect/>
          </a:stretch>
        </p:blipFill>
        <p:spPr>
          <a:xfrm>
            <a:off x="8714810" y="581976"/>
            <a:ext cx="375402" cy="375402"/>
          </a:xfrm>
          <a:prstGeom prst="rect">
            <a:avLst/>
          </a:prstGeom>
        </p:spPr>
      </p:pic>
      <p:pic>
        <p:nvPicPr>
          <p:cNvPr id="9" name="Picture 8">
            <a:extLst>
              <a:ext uri="{FF2B5EF4-FFF2-40B4-BE49-F238E27FC236}">
                <a16:creationId xmlns:a16="http://schemas.microsoft.com/office/drawing/2014/main" id="{986B45AE-0F0E-8522-2713-77F05AAD7EA6}"/>
              </a:ext>
            </a:extLst>
          </p:cNvPr>
          <p:cNvPicPr>
            <a:picLocks noChangeAspect="1"/>
          </p:cNvPicPr>
          <p:nvPr/>
        </p:nvPicPr>
        <p:blipFill>
          <a:blip r:embed="rId5"/>
          <a:stretch>
            <a:fillRect/>
          </a:stretch>
        </p:blipFill>
        <p:spPr>
          <a:xfrm>
            <a:off x="8506694" y="4351969"/>
            <a:ext cx="593760" cy="5937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p:nvPr/>
        </p:nvSpPr>
        <p:spPr>
          <a:xfrm>
            <a:off x="156500" y="179450"/>
            <a:ext cx="29631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Hypothesis Development</a:t>
            </a:r>
            <a:endParaRPr sz="1800" dirty="0">
              <a:solidFill>
                <a:schemeClr val="dk1"/>
              </a:solidFill>
              <a:latin typeface="IBM Plex Sans Medium"/>
              <a:ea typeface="IBM Plex Sans Medium"/>
              <a:cs typeface="IBM Plex Sans Medium"/>
              <a:sym typeface="IBM Plex Sans Medium"/>
            </a:endParaRPr>
          </a:p>
        </p:txBody>
      </p:sp>
      <p:sp>
        <p:nvSpPr>
          <p:cNvPr id="106" name="Google Shape;106;p20"/>
          <p:cNvSpPr txBox="1"/>
          <p:nvPr/>
        </p:nvSpPr>
        <p:spPr>
          <a:xfrm>
            <a:off x="159505" y="590874"/>
            <a:ext cx="8827995" cy="4385826"/>
          </a:xfrm>
          <a:prstGeom prst="rect">
            <a:avLst/>
          </a:prstGeom>
          <a:noFill/>
          <a:ln>
            <a:noFill/>
          </a:ln>
        </p:spPr>
        <p:txBody>
          <a:bodyPr spcFirstLastPara="1" wrap="square" lIns="91425" tIns="91425" rIns="91425" bIns="91425" anchor="t" anchorCtr="0">
            <a:noAutofit/>
          </a:bodyPr>
          <a:lstStyle/>
          <a:p>
            <a:pPr marL="114300" lvl="0" algn="just" rtl="0">
              <a:spcBef>
                <a:spcPts val="0"/>
              </a:spcBef>
              <a:spcAft>
                <a:spcPts val="0"/>
              </a:spcAft>
              <a:buClr>
                <a:schemeClr val="dk1"/>
              </a:buClr>
              <a:buSzPts val="1800"/>
            </a:pPr>
            <a:r>
              <a:rPr lang="en-US" sz="1600" dirty="0">
                <a:solidFill>
                  <a:schemeClr val="dk1"/>
                </a:solidFill>
                <a:latin typeface="IBM Plex Sans" panose="020B0503050203000203" pitchFamily="34" charset="0"/>
              </a:rPr>
              <a:t>Formulated Hypothesis:</a:t>
            </a:r>
          </a:p>
          <a:p>
            <a:pPr marL="114300" lvl="0" algn="just" rtl="0">
              <a:spcBef>
                <a:spcPts val="0"/>
              </a:spcBef>
              <a:spcAft>
                <a:spcPts val="0"/>
              </a:spcAft>
              <a:buClr>
                <a:schemeClr val="dk1"/>
              </a:buClr>
              <a:buSzPts val="1800"/>
            </a:pPr>
            <a:endParaRPr lang="en-US" sz="500" dirty="0">
              <a:solidFill>
                <a:schemeClr val="dk1"/>
              </a:solidFill>
              <a:latin typeface="IBM Plex Sans" panose="020B0503050203000203" pitchFamily="34" charset="0"/>
            </a:endParaRPr>
          </a:p>
          <a:p>
            <a:pPr marL="285750" lvl="0" indent="-171450" algn="just" rtl="0">
              <a:spcBef>
                <a:spcPts val="0"/>
              </a:spcBef>
              <a:spcAft>
                <a:spcPts val="0"/>
              </a:spcAft>
              <a:buClr>
                <a:schemeClr val="dk1"/>
              </a:buClr>
              <a:buSzPts val="1800"/>
              <a:buFont typeface="Arial" panose="020B0604020202020204" pitchFamily="34" charset="0"/>
              <a:buChar char="•"/>
            </a:pPr>
            <a:r>
              <a:rPr lang="en-US" sz="1050" dirty="0">
                <a:solidFill>
                  <a:schemeClr val="dk1"/>
                </a:solidFill>
                <a:latin typeface="IBM Plex Sans" panose="020B0503050203000203" pitchFamily="34" charset="0"/>
              </a:rPr>
              <a:t>Advanced data analytics will significantly enhance the accuracy and timeliness of early warning systems for natural disasters, thereby improving community preparedness and reducing impact.</a:t>
            </a:r>
          </a:p>
          <a:p>
            <a:pPr marL="114300" lvl="0" algn="just" rtl="0">
              <a:spcBef>
                <a:spcPts val="0"/>
              </a:spcBef>
              <a:spcAft>
                <a:spcPts val="0"/>
              </a:spcAft>
              <a:buClr>
                <a:schemeClr val="dk1"/>
              </a:buClr>
              <a:buSzPts val="1800"/>
            </a:pPr>
            <a:endParaRPr lang="en-US" sz="1050" dirty="0">
              <a:solidFill>
                <a:schemeClr val="dk1"/>
              </a:solidFill>
              <a:latin typeface="IBM Plex Sans" panose="020B0503050203000203" pitchFamily="34" charset="0"/>
            </a:endParaRPr>
          </a:p>
          <a:p>
            <a:pPr marL="114300" lvl="0" algn="just" rtl="0">
              <a:spcBef>
                <a:spcPts val="0"/>
              </a:spcBef>
              <a:spcAft>
                <a:spcPts val="0"/>
              </a:spcAft>
              <a:buClr>
                <a:schemeClr val="dk1"/>
              </a:buClr>
              <a:buSzPts val="1800"/>
            </a:pPr>
            <a:r>
              <a:rPr lang="en-US" sz="1600" dirty="0">
                <a:solidFill>
                  <a:schemeClr val="dk1"/>
                </a:solidFill>
                <a:latin typeface="IBM Plex Sans" panose="020B0503050203000203" pitchFamily="34" charset="0"/>
              </a:rPr>
              <a:t>Rationale Behind the Hypothesis:</a:t>
            </a:r>
          </a:p>
          <a:p>
            <a:pPr marL="114300" lvl="0" algn="just" rtl="0">
              <a:spcBef>
                <a:spcPts val="0"/>
              </a:spcBef>
              <a:spcAft>
                <a:spcPts val="0"/>
              </a:spcAft>
              <a:buClr>
                <a:schemeClr val="dk1"/>
              </a:buClr>
              <a:buSzPts val="1800"/>
            </a:pPr>
            <a:endParaRPr lang="en-US" sz="500" dirty="0">
              <a:solidFill>
                <a:schemeClr val="dk1"/>
              </a:solidFill>
              <a:latin typeface="IBM Plex Sans" panose="020B0503050203000203" pitchFamily="34" charset="0"/>
            </a:endParaRPr>
          </a:p>
          <a:p>
            <a:pPr marL="285750" lvl="0" indent="-171450" algn="just" rtl="0">
              <a:spcBef>
                <a:spcPts val="0"/>
              </a:spcBef>
              <a:spcAft>
                <a:spcPts val="0"/>
              </a:spcAft>
              <a:buClr>
                <a:schemeClr val="dk1"/>
              </a:buClr>
              <a:buSzPts val="1800"/>
              <a:buFont typeface="Arial" panose="020B0604020202020204" pitchFamily="34" charset="0"/>
              <a:buChar char="•"/>
            </a:pPr>
            <a:r>
              <a:rPr lang="en-US" sz="1050" dirty="0">
                <a:solidFill>
                  <a:schemeClr val="dk1"/>
                </a:solidFill>
                <a:latin typeface="IBM Plex Sans" panose="020B0503050203000203" pitchFamily="34" charset="0"/>
              </a:rPr>
              <a:t>Natural disasters can cause severe damage due to unpredictable timing and inadequate warnings. Current early warning systems often struggle with data integration, accuracy, and timely alerts. </a:t>
            </a:r>
          </a:p>
          <a:p>
            <a:pPr marL="285750" lvl="0" indent="-171450" algn="just" rtl="0">
              <a:spcBef>
                <a:spcPts val="0"/>
              </a:spcBef>
              <a:spcAft>
                <a:spcPts val="0"/>
              </a:spcAft>
              <a:buClr>
                <a:schemeClr val="dk1"/>
              </a:buClr>
              <a:buSzPts val="1800"/>
              <a:buFont typeface="Arial" panose="020B0604020202020204" pitchFamily="34" charset="0"/>
              <a:buChar char="•"/>
            </a:pPr>
            <a:r>
              <a:rPr lang="en-US" sz="1050" dirty="0">
                <a:solidFill>
                  <a:schemeClr val="dk1"/>
                </a:solidFill>
                <a:latin typeface="IBM Plex Sans" panose="020B0503050203000203" pitchFamily="34" charset="0"/>
              </a:rPr>
              <a:t>By leveraging advanced data analytics, which integrates diverse datasets and utilizes sophisticated models, it is hypothesized that these systems can predict disasters more accurately and issue alerts more promptly.</a:t>
            </a:r>
          </a:p>
          <a:p>
            <a:pPr marL="285750" lvl="0" indent="-171450" algn="just" rtl="0">
              <a:spcBef>
                <a:spcPts val="0"/>
              </a:spcBef>
              <a:spcAft>
                <a:spcPts val="0"/>
              </a:spcAft>
              <a:buClr>
                <a:schemeClr val="dk1"/>
              </a:buClr>
              <a:buSzPts val="1800"/>
              <a:buFont typeface="Arial" panose="020B0604020202020204" pitchFamily="34" charset="0"/>
              <a:buChar char="•"/>
            </a:pPr>
            <a:endParaRPr lang="en-US" sz="1050" dirty="0">
              <a:solidFill>
                <a:schemeClr val="dk1"/>
              </a:solidFill>
              <a:latin typeface="IBM Plex Sans" panose="020B0503050203000203" pitchFamily="34" charset="0"/>
            </a:endParaRPr>
          </a:p>
          <a:p>
            <a:pPr marL="114300" lvl="0" algn="just" rtl="0">
              <a:spcBef>
                <a:spcPts val="0"/>
              </a:spcBef>
              <a:spcAft>
                <a:spcPts val="0"/>
              </a:spcAft>
              <a:buClr>
                <a:schemeClr val="dk1"/>
              </a:buClr>
              <a:buSzPts val="1800"/>
            </a:pPr>
            <a:r>
              <a:rPr lang="en-US" sz="1600" dirty="0">
                <a:solidFill>
                  <a:schemeClr val="dk1"/>
                </a:solidFill>
                <a:latin typeface="IBM Plex Sans" panose="020B0503050203000203" pitchFamily="34" charset="0"/>
              </a:rPr>
              <a:t>Method for Testing the Hypothesis:</a:t>
            </a:r>
          </a:p>
          <a:p>
            <a:pPr marL="114300" lvl="0" algn="just" rtl="0">
              <a:spcBef>
                <a:spcPts val="0"/>
              </a:spcBef>
              <a:spcAft>
                <a:spcPts val="0"/>
              </a:spcAft>
              <a:buClr>
                <a:schemeClr val="dk1"/>
              </a:buClr>
              <a:buSzPts val="1800"/>
            </a:pPr>
            <a:endParaRPr lang="en-US" sz="500" dirty="0">
              <a:solidFill>
                <a:schemeClr val="dk1"/>
              </a:solidFill>
              <a:latin typeface="IBM Plex Sans" panose="020B0503050203000203" pitchFamily="34" charset="0"/>
            </a:endParaRPr>
          </a:p>
          <a:p>
            <a:pPr marL="285750" lvl="0" indent="-171450" algn="just" rtl="0">
              <a:spcBef>
                <a:spcPts val="0"/>
              </a:spcBef>
              <a:spcAft>
                <a:spcPts val="0"/>
              </a:spcAft>
              <a:buClr>
                <a:schemeClr val="dk1"/>
              </a:buClr>
              <a:buSzPts val="1800"/>
              <a:buFont typeface="Arial" panose="020B0604020202020204" pitchFamily="34" charset="0"/>
              <a:buChar char="•"/>
            </a:pPr>
            <a:r>
              <a:rPr lang="en-US" sz="1050" dirty="0">
                <a:solidFill>
                  <a:schemeClr val="dk1"/>
                </a:solidFill>
                <a:latin typeface="IBM Plex Sans" panose="020B0503050203000203" pitchFamily="34" charset="0"/>
              </a:rPr>
              <a:t>Data Collection and Integration:</a:t>
            </a:r>
          </a:p>
          <a:p>
            <a:pPr marL="114300" lvl="0" algn="just" rtl="0">
              <a:spcBef>
                <a:spcPts val="0"/>
              </a:spcBef>
              <a:spcAft>
                <a:spcPts val="0"/>
              </a:spcAft>
              <a:buClr>
                <a:schemeClr val="dk1"/>
              </a:buClr>
              <a:buSzPts val="1800"/>
            </a:pPr>
            <a:endParaRPr lang="en-US" sz="200" dirty="0">
              <a:solidFill>
                <a:schemeClr val="dk1"/>
              </a:solidFill>
              <a:latin typeface="IBM Plex Sans" panose="020B0503050203000203" pitchFamily="34" charset="0"/>
            </a:endParaRPr>
          </a:p>
          <a:p>
            <a:pPr marL="114300" lvl="0" algn="just" rtl="0">
              <a:spcBef>
                <a:spcPts val="0"/>
              </a:spcBef>
              <a:spcAft>
                <a:spcPts val="0"/>
              </a:spcAft>
              <a:buClr>
                <a:schemeClr val="dk1"/>
              </a:buClr>
              <a:buSzPts val="1800"/>
            </a:pPr>
            <a:r>
              <a:rPr lang="en-US" sz="800" dirty="0">
                <a:solidFill>
                  <a:schemeClr val="dk1"/>
                </a:solidFill>
                <a:latin typeface="IBM Plex Sans" panose="020B0503050203000203" pitchFamily="34" charset="0"/>
              </a:rPr>
              <a:t>        Collect data from sources like Kaggle, government agencies, and historical records.</a:t>
            </a:r>
          </a:p>
          <a:p>
            <a:pPr marL="114300" lvl="0" algn="just" rtl="0">
              <a:spcBef>
                <a:spcPts val="0"/>
              </a:spcBef>
              <a:spcAft>
                <a:spcPts val="0"/>
              </a:spcAft>
              <a:buClr>
                <a:schemeClr val="dk1"/>
              </a:buClr>
              <a:buSzPts val="1800"/>
            </a:pPr>
            <a:r>
              <a:rPr lang="en-US" sz="800" dirty="0">
                <a:solidFill>
                  <a:schemeClr val="dk1"/>
                </a:solidFill>
                <a:latin typeface="IBM Plex Sans" panose="020B0503050203000203" pitchFamily="34" charset="0"/>
              </a:rPr>
              <a:t>        Integrate and preprocess the data for analysis.</a:t>
            </a:r>
          </a:p>
          <a:p>
            <a:pPr marL="114300" lvl="0" algn="just" rtl="0">
              <a:spcBef>
                <a:spcPts val="0"/>
              </a:spcBef>
              <a:spcAft>
                <a:spcPts val="0"/>
              </a:spcAft>
              <a:buClr>
                <a:schemeClr val="dk1"/>
              </a:buClr>
              <a:buSzPts val="1800"/>
            </a:pPr>
            <a:endParaRPr lang="en-US" sz="800" dirty="0">
              <a:solidFill>
                <a:schemeClr val="dk1"/>
              </a:solidFill>
              <a:latin typeface="IBM Plex Sans" panose="020B0503050203000203" pitchFamily="34" charset="0"/>
            </a:endParaRPr>
          </a:p>
          <a:p>
            <a:pPr marL="285750" lvl="0" indent="-171450" algn="just" rtl="0">
              <a:spcBef>
                <a:spcPts val="0"/>
              </a:spcBef>
              <a:spcAft>
                <a:spcPts val="0"/>
              </a:spcAft>
              <a:buClr>
                <a:schemeClr val="dk1"/>
              </a:buClr>
              <a:buSzPts val="1800"/>
              <a:buFont typeface="Arial" panose="020B0604020202020204" pitchFamily="34" charset="0"/>
              <a:buChar char="•"/>
            </a:pPr>
            <a:r>
              <a:rPr lang="en-US" sz="1050" dirty="0">
                <a:solidFill>
                  <a:schemeClr val="dk1"/>
                </a:solidFill>
                <a:latin typeface="IBM Plex Sans" panose="020B0503050203000203" pitchFamily="34" charset="0"/>
              </a:rPr>
              <a:t>Predictive Modeling:</a:t>
            </a:r>
          </a:p>
          <a:p>
            <a:pPr marL="114300" lvl="0" algn="just" rtl="0">
              <a:spcBef>
                <a:spcPts val="0"/>
              </a:spcBef>
              <a:spcAft>
                <a:spcPts val="0"/>
              </a:spcAft>
              <a:buClr>
                <a:schemeClr val="dk1"/>
              </a:buClr>
              <a:buSzPts val="1800"/>
            </a:pPr>
            <a:endParaRPr lang="en-US" sz="200" dirty="0">
              <a:solidFill>
                <a:schemeClr val="dk1"/>
              </a:solidFill>
              <a:latin typeface="IBM Plex Sans" panose="020B0503050203000203" pitchFamily="34" charset="0"/>
            </a:endParaRPr>
          </a:p>
          <a:p>
            <a:pPr marL="114300" lvl="0" algn="just" rtl="0">
              <a:spcBef>
                <a:spcPts val="0"/>
              </a:spcBef>
              <a:spcAft>
                <a:spcPts val="0"/>
              </a:spcAft>
              <a:buClr>
                <a:schemeClr val="dk1"/>
              </a:buClr>
              <a:buSzPts val="1800"/>
            </a:pPr>
            <a:r>
              <a:rPr lang="en-US" sz="800" dirty="0">
                <a:solidFill>
                  <a:schemeClr val="dk1"/>
                </a:solidFill>
                <a:latin typeface="IBM Plex Sans" panose="020B0503050203000203" pitchFamily="34" charset="0"/>
              </a:rPr>
              <a:t>       Develop and train machine learning models to forecast disasters.</a:t>
            </a:r>
          </a:p>
          <a:p>
            <a:pPr marL="114300" lvl="0" algn="just" rtl="0">
              <a:spcBef>
                <a:spcPts val="0"/>
              </a:spcBef>
              <a:spcAft>
                <a:spcPts val="0"/>
              </a:spcAft>
              <a:buClr>
                <a:schemeClr val="dk1"/>
              </a:buClr>
              <a:buSzPts val="1800"/>
            </a:pPr>
            <a:r>
              <a:rPr lang="en-US" sz="800" dirty="0">
                <a:solidFill>
                  <a:schemeClr val="dk1"/>
                </a:solidFill>
                <a:latin typeface="IBM Plex Sans" panose="020B0503050203000203" pitchFamily="34" charset="0"/>
              </a:rPr>
              <a:t>       Validate models using historical and real-time data.</a:t>
            </a:r>
          </a:p>
          <a:p>
            <a:pPr marL="114300" lvl="0" algn="just" rtl="0">
              <a:spcBef>
                <a:spcPts val="0"/>
              </a:spcBef>
              <a:spcAft>
                <a:spcPts val="0"/>
              </a:spcAft>
              <a:buClr>
                <a:schemeClr val="dk1"/>
              </a:buClr>
              <a:buSzPts val="1800"/>
            </a:pPr>
            <a:endParaRPr lang="en-US" sz="800" dirty="0">
              <a:solidFill>
                <a:schemeClr val="dk1"/>
              </a:solidFill>
              <a:latin typeface="IBM Plex Sans" panose="020B0503050203000203" pitchFamily="34" charset="0"/>
            </a:endParaRPr>
          </a:p>
          <a:p>
            <a:pPr marL="285750" lvl="0" indent="-171450" algn="just" rtl="0">
              <a:spcBef>
                <a:spcPts val="0"/>
              </a:spcBef>
              <a:spcAft>
                <a:spcPts val="0"/>
              </a:spcAft>
              <a:buClr>
                <a:schemeClr val="dk1"/>
              </a:buClr>
              <a:buSzPts val="1800"/>
              <a:buFont typeface="Arial" panose="020B0604020202020204" pitchFamily="34" charset="0"/>
              <a:buChar char="•"/>
            </a:pPr>
            <a:r>
              <a:rPr lang="en-US" sz="1050" dirty="0">
                <a:solidFill>
                  <a:schemeClr val="dk1"/>
                </a:solidFill>
                <a:latin typeface="IBM Plex Sans" panose="020B0503050203000203" pitchFamily="34" charset="0"/>
              </a:rPr>
              <a:t>Visualization and Reporting:</a:t>
            </a:r>
          </a:p>
          <a:p>
            <a:pPr marL="114300" lvl="0" algn="just" rtl="0">
              <a:spcBef>
                <a:spcPts val="0"/>
              </a:spcBef>
              <a:spcAft>
                <a:spcPts val="0"/>
              </a:spcAft>
              <a:buClr>
                <a:schemeClr val="dk1"/>
              </a:buClr>
              <a:buSzPts val="1800"/>
            </a:pPr>
            <a:endParaRPr lang="en-US" sz="500" dirty="0">
              <a:solidFill>
                <a:schemeClr val="dk1"/>
              </a:solidFill>
              <a:latin typeface="IBM Plex Sans" panose="020B0503050203000203" pitchFamily="34" charset="0"/>
            </a:endParaRPr>
          </a:p>
          <a:p>
            <a:pPr marL="114300" lvl="0" algn="l" rtl="0">
              <a:spcBef>
                <a:spcPts val="0"/>
              </a:spcBef>
              <a:spcAft>
                <a:spcPts val="0"/>
              </a:spcAft>
              <a:buClr>
                <a:schemeClr val="dk1"/>
              </a:buClr>
              <a:buSzPts val="1800"/>
            </a:pPr>
            <a:r>
              <a:rPr lang="en-US" sz="800" dirty="0">
                <a:solidFill>
                  <a:schemeClr val="dk1"/>
                </a:solidFill>
                <a:latin typeface="IBM Plex Sans" panose="020B0503050203000203" pitchFamily="34" charset="0"/>
              </a:rPr>
              <a:t>        Create dashboards for clear data presentation.</a:t>
            </a:r>
          </a:p>
          <a:p>
            <a:pPr marL="114300" lvl="0" algn="l" rtl="0">
              <a:spcBef>
                <a:spcPts val="0"/>
              </a:spcBef>
              <a:spcAft>
                <a:spcPts val="0"/>
              </a:spcAft>
              <a:buClr>
                <a:schemeClr val="dk1"/>
              </a:buClr>
              <a:buSzPts val="1800"/>
            </a:pPr>
            <a:r>
              <a:rPr lang="en-US" sz="800" dirty="0">
                <a:solidFill>
                  <a:schemeClr val="dk1"/>
                </a:solidFill>
                <a:latin typeface="IBM Plex Sans" panose="020B0503050203000203" pitchFamily="34" charset="0"/>
              </a:rPr>
              <a:t>        Report on findings, methodologies, and recommendations.</a:t>
            </a:r>
          </a:p>
        </p:txBody>
      </p:sp>
      <p:sp>
        <p:nvSpPr>
          <p:cNvPr id="107" name="Google Shape;107;p20"/>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22"/>
          <p:cNvSpPr txBox="1"/>
          <p:nvPr/>
        </p:nvSpPr>
        <p:spPr>
          <a:xfrm>
            <a:off x="187800" y="148150"/>
            <a:ext cx="29631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IBM Plex Sans Medium"/>
                <a:ea typeface="IBM Plex Sans Medium"/>
                <a:cs typeface="IBM Plex Sans Medium"/>
                <a:sym typeface="IBM Plex Sans Medium"/>
              </a:rPr>
              <a:t>Visualization</a:t>
            </a:r>
            <a:endParaRPr sz="1800">
              <a:solidFill>
                <a:schemeClr val="dk1"/>
              </a:solidFill>
              <a:latin typeface="IBM Plex Sans Medium"/>
              <a:ea typeface="IBM Plex Sans Medium"/>
              <a:cs typeface="IBM Plex Sans Medium"/>
              <a:sym typeface="IBM Plex Sans Medium"/>
            </a:endParaRPr>
          </a:p>
        </p:txBody>
      </p:sp>
      <p:sp>
        <p:nvSpPr>
          <p:cNvPr id="120" name="Google Shape;120;p22"/>
          <p:cNvSpPr txBox="1"/>
          <p:nvPr/>
        </p:nvSpPr>
        <p:spPr>
          <a:xfrm>
            <a:off x="2556100" y="1921775"/>
            <a:ext cx="2952600" cy="1617000"/>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endParaRPr sz="1800" dirty="0">
              <a:solidFill>
                <a:schemeClr val="dk1"/>
              </a:solidFill>
            </a:endParaRPr>
          </a:p>
        </p:txBody>
      </p:sp>
      <p:sp>
        <p:nvSpPr>
          <p:cNvPr id="121" name="Google Shape;121;p22"/>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48CC4D68-ACD8-A4B0-6AB9-B58C464BAB01}"/>
              </a:ext>
            </a:extLst>
          </p:cNvPr>
          <p:cNvPicPr>
            <a:picLocks noChangeAspect="1"/>
          </p:cNvPicPr>
          <p:nvPr/>
        </p:nvPicPr>
        <p:blipFill>
          <a:blip r:embed="rId3"/>
          <a:stretch>
            <a:fillRect/>
          </a:stretch>
        </p:blipFill>
        <p:spPr>
          <a:xfrm>
            <a:off x="4572000" y="1261101"/>
            <a:ext cx="4397187" cy="3623982"/>
          </a:xfrm>
          <a:prstGeom prst="rect">
            <a:avLst/>
          </a:prstGeom>
        </p:spPr>
      </p:pic>
      <p:sp>
        <p:nvSpPr>
          <p:cNvPr id="4" name="TextBox 3">
            <a:extLst>
              <a:ext uri="{FF2B5EF4-FFF2-40B4-BE49-F238E27FC236}">
                <a16:creationId xmlns:a16="http://schemas.microsoft.com/office/drawing/2014/main" id="{DF16B7E9-3463-1971-E497-15647A194F94}"/>
              </a:ext>
            </a:extLst>
          </p:cNvPr>
          <p:cNvSpPr txBox="1"/>
          <p:nvPr/>
        </p:nvSpPr>
        <p:spPr>
          <a:xfrm>
            <a:off x="5280099" y="480334"/>
            <a:ext cx="3139887" cy="261610"/>
          </a:xfrm>
          <a:prstGeom prst="rect">
            <a:avLst/>
          </a:prstGeom>
          <a:noFill/>
        </p:spPr>
        <p:txBody>
          <a:bodyPr wrap="square" rtlCol="0">
            <a:spAutoFit/>
          </a:bodyPr>
          <a:lstStyle/>
          <a:p>
            <a:r>
              <a:rPr lang="en-US" sz="1100" b="1" i="0" u="none" strike="noStrike" baseline="0" dirty="0">
                <a:latin typeface="Calibri-Bold"/>
              </a:rPr>
              <a:t>Histogram of the features included in the Dataset</a:t>
            </a:r>
            <a:endParaRPr lang="en-IN" sz="1100" dirty="0"/>
          </a:p>
        </p:txBody>
      </p:sp>
      <p:pic>
        <p:nvPicPr>
          <p:cNvPr id="6" name="Picture 5">
            <a:extLst>
              <a:ext uri="{FF2B5EF4-FFF2-40B4-BE49-F238E27FC236}">
                <a16:creationId xmlns:a16="http://schemas.microsoft.com/office/drawing/2014/main" id="{CC5645B6-163F-0898-358F-71F05FA1ED8A}"/>
              </a:ext>
            </a:extLst>
          </p:cNvPr>
          <p:cNvPicPr>
            <a:picLocks noChangeAspect="1"/>
          </p:cNvPicPr>
          <p:nvPr/>
        </p:nvPicPr>
        <p:blipFill>
          <a:blip r:embed="rId4"/>
          <a:stretch>
            <a:fillRect/>
          </a:stretch>
        </p:blipFill>
        <p:spPr>
          <a:xfrm>
            <a:off x="5668778" y="764334"/>
            <a:ext cx="2362530" cy="474454"/>
          </a:xfrm>
          <a:prstGeom prst="rect">
            <a:avLst/>
          </a:prstGeom>
        </p:spPr>
      </p:pic>
      <p:sp>
        <p:nvSpPr>
          <p:cNvPr id="9" name="TextBox 8">
            <a:extLst>
              <a:ext uri="{FF2B5EF4-FFF2-40B4-BE49-F238E27FC236}">
                <a16:creationId xmlns:a16="http://schemas.microsoft.com/office/drawing/2014/main" id="{84016C59-9E1F-09F6-065D-C1102ADE40D3}"/>
              </a:ext>
            </a:extLst>
          </p:cNvPr>
          <p:cNvSpPr txBox="1"/>
          <p:nvPr/>
        </p:nvSpPr>
        <p:spPr>
          <a:xfrm>
            <a:off x="793376" y="1714612"/>
            <a:ext cx="3012141" cy="224676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IBM Plex Sans" panose="020B0503050203000203" pitchFamily="34" charset="0"/>
              </a:rPr>
              <a:t>Libraries: Use Matplotlib, Seaborn, and </a:t>
            </a:r>
            <a:r>
              <a:rPr lang="en-US" dirty="0" err="1">
                <a:latin typeface="IBM Plex Sans" panose="020B0503050203000203" pitchFamily="34" charset="0"/>
              </a:rPr>
              <a:t>Plotly</a:t>
            </a:r>
            <a:r>
              <a:rPr lang="en-US" dirty="0">
                <a:latin typeface="IBM Plex Sans" panose="020B0503050203000203" pitchFamily="34" charset="0"/>
              </a:rPr>
              <a:t> for creating plots and interactive charts.</a:t>
            </a:r>
          </a:p>
          <a:p>
            <a:pPr marL="285750" indent="-285750">
              <a:buFont typeface="Arial" panose="020B0604020202020204" pitchFamily="34" charset="0"/>
              <a:buChar char="•"/>
            </a:pPr>
            <a:r>
              <a:rPr lang="en-US" dirty="0">
                <a:latin typeface="IBM Plex Sans" panose="020B0503050203000203" pitchFamily="34" charset="0"/>
              </a:rPr>
              <a:t>Types: Generate various plots like line graphs, bar charts, and heatmaps.</a:t>
            </a:r>
          </a:p>
          <a:p>
            <a:pPr marL="285750" indent="-285750">
              <a:buFont typeface="Arial" panose="020B0604020202020204" pitchFamily="34" charset="0"/>
              <a:buChar char="•"/>
            </a:pPr>
            <a:r>
              <a:rPr lang="en-US" dirty="0">
                <a:latin typeface="IBM Plex Sans" panose="020B0503050203000203" pitchFamily="34" charset="0"/>
              </a:rPr>
              <a:t>Purpose: Helps in understanding data patterns and insights visually.</a:t>
            </a:r>
          </a:p>
          <a:p>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1214</Words>
  <Application>Microsoft Office PowerPoint</Application>
  <PresentationFormat>On-screen Show (16:9)</PresentationFormat>
  <Paragraphs>141</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IBM Plex Sans Medium</vt:lpstr>
      <vt:lpstr>Arial</vt:lpstr>
      <vt:lpstr>IBM Plex Sans</vt:lpstr>
      <vt:lpstr>Calibri-Bold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Atul Kumar</dc:creator>
  <cp:lastModifiedBy>Atul Kumar</cp:lastModifiedBy>
  <cp:revision>3</cp:revision>
  <dcterms:modified xsi:type="dcterms:W3CDTF">2024-08-01T17:34:08Z</dcterms:modified>
</cp:coreProperties>
</file>